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Lst>
  <p:sldSz cy="5143500" cx="9144000"/>
  <p:notesSz cx="6858000" cy="9144000"/>
  <p:embeddedFontLst>
    <p:embeddedFont>
      <p:font typeface="Roboto"/>
      <p:regular r:id="rId46"/>
      <p:bold r:id="rId47"/>
      <p:italic r:id="rId48"/>
      <p:boldItalic r:id="rId49"/>
    </p:embeddedFont>
    <p:embeddedFont>
      <p:font typeface="Montserrat"/>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88FF5DD-176A-4271-AF3F-9762ACD54575}">
  <a:tblStyle styleId="{388FF5DD-176A-4271-AF3F-9762ACD5457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font" Target="fonts/Roboto-regular.fntdata"/><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italic.fntdata"/><Relationship Id="rId47" Type="http://schemas.openxmlformats.org/officeDocument/2006/relationships/font" Target="fonts/Roboto-bold.fntdata"/><Relationship Id="rId49" Type="http://schemas.openxmlformats.org/officeDocument/2006/relationships/font" Target="fonts/Robo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ontserrat-bold.fntdata"/><Relationship Id="rId50" Type="http://schemas.openxmlformats.org/officeDocument/2006/relationships/font" Target="fonts/Montserrat-regular.fntdata"/><Relationship Id="rId53" Type="http://schemas.openxmlformats.org/officeDocument/2006/relationships/font" Target="fonts/Montserrat-boldItalic.fntdata"/><Relationship Id="rId52" Type="http://schemas.openxmlformats.org/officeDocument/2006/relationships/font" Target="fonts/Montserrat-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33bc032f9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3bc032f9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44dfa3627c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44dfa3627c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4dfa3627c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4dfa3627c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9eba3dc97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9eba3dc97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49eba3dc97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49eba3dc97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33bc032f9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3bc032f9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493e67aaf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493e67aaf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49eba3dc97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49eba3dc97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33bc032f9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3bc032f9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33bc032f97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3bc032f9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44dfa3627c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44dfa3627c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33bc032f97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33bc032f97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493e67aa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493e67aa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493e67aaf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493e67aaf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4baa5cfaa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4baa5cfaa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4baa5cfaa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4baa5cfaa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493e67aaf7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493e67aaf7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49eba3dc9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49eba3dc9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2" name="Shape 282"/>
        <p:cNvGrpSpPr/>
        <p:nvPr/>
      </p:nvGrpSpPr>
      <p:grpSpPr>
        <a:xfrm>
          <a:off x="0" y="0"/>
          <a:ext cx="0" cy="0"/>
          <a:chOff x="0" y="0"/>
          <a:chExt cx="0" cy="0"/>
        </a:xfrm>
      </p:grpSpPr>
      <p:sp>
        <p:nvSpPr>
          <p:cNvPr id="283" name="Google Shape;283;g49eba3dc97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49eba3dc9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4bacf0128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4bacf0128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g4bacf0128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4bacf0128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44dfa3627c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44dfa3627c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493e67aaf7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493e67aaf7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Mention dependent variables (ways of measuring the task) and </a:t>
            </a:r>
            <a:r>
              <a:rPr lang="en"/>
              <a:t>independent</a:t>
            </a:r>
            <a:r>
              <a:rPr lang="en"/>
              <a:t> variables (the player designs)</a:t>
            </a:r>
            <a:endParaRPr/>
          </a:p>
          <a:p>
            <a:pPr indent="0" lvl="0" marL="0" rtl="0" algn="l">
              <a:spcBef>
                <a:spcPts val="0"/>
              </a:spcBef>
              <a:spcAft>
                <a:spcPts val="0"/>
              </a:spcAft>
              <a:buNone/>
            </a:pPr>
            <a:r>
              <a:rPr lang="en"/>
              <a:t>Ciaran</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49eba3dc97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49eba3dc97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 MORE SPECIFIC ABOUT PARTICIPANTS, MAYBE PUT A TABLE, mention the lack of counter balancing</a:t>
            </a:r>
            <a:endParaRPr/>
          </a:p>
          <a:p>
            <a:pPr indent="0" lvl="0" marL="0" rtl="0" algn="l">
              <a:spcBef>
                <a:spcPts val="0"/>
              </a:spcBef>
              <a:spcAft>
                <a:spcPts val="0"/>
              </a:spcAft>
              <a:buNone/>
            </a:pPr>
            <a:r>
              <a:rPr lang="en"/>
              <a:t>Ciaran</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49eba3dc97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49eba3dc9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g49eba3dc97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49eba3dc97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 TO SHOW OFF </a:t>
            </a:r>
            <a:r>
              <a:rPr lang="en"/>
              <a:t>QUESTIONNAIRE</a:t>
            </a:r>
            <a:r>
              <a:rPr lang="en"/>
              <a:t> DATA IN ORDER TO SHOW KEY THEMES</a:t>
            </a:r>
            <a:endParaRPr/>
          </a:p>
          <a:p>
            <a:pPr indent="0" lvl="0" marL="0" rtl="0" algn="l">
              <a:spcBef>
                <a:spcPts val="0"/>
              </a:spcBef>
              <a:spcAft>
                <a:spcPts val="0"/>
              </a:spcAft>
              <a:buNone/>
            </a:pPr>
            <a:r>
              <a:rPr lang="en"/>
              <a:t>Ciaran</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49eba3dc97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49eba3dc97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what changes were made to the prototype after the thematic analysis. Don’t forget to show off the final items.</a:t>
            </a:r>
            <a:endParaRPr/>
          </a:p>
          <a:p>
            <a:pPr indent="0" lvl="0" marL="0" rtl="0" algn="l">
              <a:spcBef>
                <a:spcPts val="0"/>
              </a:spcBef>
              <a:spcAft>
                <a:spcPts val="0"/>
              </a:spcAft>
              <a:buNone/>
            </a:pPr>
            <a:r>
              <a:rPr lang="en"/>
              <a:t>Ciaran</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49eba3dc97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49eba3dc97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49eba3dc97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49eba3dc97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49eba3dc97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49eba3dc97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Ciaran</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49eba3dc97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49eba3dc97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44dfa3627c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44dfa3627c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44dfa3627c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44dfa3627c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4dfa3627c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44dfa3627c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4c8b2582d7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4c8b2582d7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33bc032f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3bc032f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44dfa3627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44dfa3627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93e67aaf7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93e67aaf7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slide" Target="/ppt/slides/slide3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4.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3.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9.png"/><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8.png"/><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xd.adobe.com/view/b8da7366-dcb4-4b71-55f3-97f5b1bf8245-ceeb/"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s://drive.google.com/open?id=1kbRlERcm75ybKHSOIGB_g-T0YI-2yZIL#" TargetMode="External"/><Relationship Id="rId4" Type="http://schemas.openxmlformats.org/officeDocument/2006/relationships/hyperlink" Target="https://docs.google.com/document/d/12_dRVArkStOtG0PRvvxkTIsfBHXvQgDktoovk0FtPtg/edit?usp=shari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Movie Nights</a:t>
            </a:r>
            <a:endParaRPr/>
          </a:p>
        </p:txBody>
      </p:sp>
      <p:sp>
        <p:nvSpPr>
          <p:cNvPr id="86" name="Google Shape;86;p13"/>
          <p:cNvSpPr txBox="1"/>
          <p:nvPr>
            <p:ph idx="1" type="subTitle"/>
          </p:nvPr>
        </p:nvSpPr>
        <p:spPr>
          <a:xfrm>
            <a:off x="5020000" y="3786075"/>
            <a:ext cx="3812400" cy="94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Montserrat"/>
                <a:ea typeface="Montserrat"/>
                <a:cs typeface="Montserrat"/>
                <a:sym typeface="Montserrat"/>
              </a:rPr>
              <a:t>Presented By: </a:t>
            </a:r>
            <a:endParaRPr sz="1800">
              <a:latin typeface="Montserrat"/>
              <a:ea typeface="Montserrat"/>
              <a:cs typeface="Montserrat"/>
              <a:sym typeface="Montserrat"/>
            </a:endParaRPr>
          </a:p>
          <a:p>
            <a:pPr indent="0" lvl="0" marL="0" rtl="0" algn="l">
              <a:spcBef>
                <a:spcPts val="0"/>
              </a:spcBef>
              <a:spcAft>
                <a:spcPts val="0"/>
              </a:spcAft>
              <a:buNone/>
            </a:pPr>
            <a:r>
              <a:rPr lang="en" sz="1800">
                <a:latin typeface="Montserrat"/>
                <a:ea typeface="Montserrat"/>
                <a:cs typeface="Montserrat"/>
                <a:sym typeface="Montserrat"/>
              </a:rPr>
              <a:t>Ciaran O’Dwyer</a:t>
            </a:r>
            <a:endParaRPr sz="1800">
              <a:latin typeface="Montserrat"/>
              <a:ea typeface="Montserrat"/>
              <a:cs typeface="Montserrat"/>
              <a:sym typeface="Montserrat"/>
            </a:endParaRPr>
          </a:p>
          <a:p>
            <a:pPr indent="0" lvl="0" marL="0" rtl="0" algn="l">
              <a:spcBef>
                <a:spcPts val="0"/>
              </a:spcBef>
              <a:spcAft>
                <a:spcPts val="0"/>
              </a:spcAft>
              <a:buNone/>
            </a:pPr>
            <a:r>
              <a:rPr lang="en" sz="1800">
                <a:latin typeface="Montserrat"/>
                <a:ea typeface="Montserrat"/>
                <a:cs typeface="Montserrat"/>
                <a:sym typeface="Montserrat"/>
              </a:rPr>
              <a:t>Simon Morson</a:t>
            </a:r>
            <a:endParaRPr sz="1800">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87" name="Google Shape;87;p13"/>
          <p:cNvSpPr txBox="1"/>
          <p:nvPr/>
        </p:nvSpPr>
        <p:spPr>
          <a:xfrm>
            <a:off x="598100" y="111100"/>
            <a:ext cx="4196100" cy="58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Birmingham City University</a:t>
            </a:r>
            <a:endParaRPr>
              <a:solidFill>
                <a:schemeClr val="lt1"/>
              </a:solidFill>
              <a:latin typeface="Montserrat"/>
              <a:ea typeface="Montserrat"/>
              <a:cs typeface="Montserrat"/>
              <a:sym typeface="Montserrat"/>
            </a:endParaRPr>
          </a:p>
        </p:txBody>
      </p:sp>
      <p:sp>
        <p:nvSpPr>
          <p:cNvPr id="88" name="Google Shape;88;p13"/>
          <p:cNvSpPr txBox="1"/>
          <p:nvPr/>
        </p:nvSpPr>
        <p:spPr>
          <a:xfrm>
            <a:off x="598100" y="486025"/>
            <a:ext cx="4245600" cy="44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CMP7162 Human Computer Interaction</a:t>
            </a:r>
            <a:endParaRPr>
              <a:solidFill>
                <a:schemeClr val="lt1"/>
              </a:solidFill>
              <a:latin typeface="Montserrat"/>
              <a:ea typeface="Montserrat"/>
              <a:cs typeface="Montserrat"/>
              <a:sym typeface="Montserrat"/>
            </a:endParaRPr>
          </a:p>
        </p:txBody>
      </p:sp>
      <p:sp>
        <p:nvSpPr>
          <p:cNvPr id="89" name="Google Shape;89;p1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311700" y="929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Personas</a:t>
            </a:r>
            <a:endParaRPr/>
          </a:p>
        </p:txBody>
      </p:sp>
      <p:sp>
        <p:nvSpPr>
          <p:cNvPr id="151" name="Google Shape;151;p2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152" name="Google Shape;152;p22"/>
          <p:cNvPicPr preferRelativeResize="0"/>
          <p:nvPr/>
        </p:nvPicPr>
        <p:blipFill>
          <a:blip r:embed="rId3">
            <a:alphaModFix/>
          </a:blip>
          <a:stretch>
            <a:fillRect/>
          </a:stretch>
        </p:blipFill>
        <p:spPr>
          <a:xfrm>
            <a:off x="1802127" y="811075"/>
            <a:ext cx="5539736" cy="3840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311700" y="103325"/>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Scenarios</a:t>
            </a:r>
            <a:endParaRPr/>
          </a:p>
        </p:txBody>
      </p:sp>
      <p:sp>
        <p:nvSpPr>
          <p:cNvPr id="158" name="Google Shape;158;p23"/>
          <p:cNvSpPr txBox="1"/>
          <p:nvPr>
            <p:ph idx="1" type="body"/>
          </p:nvPr>
        </p:nvSpPr>
        <p:spPr>
          <a:xfrm>
            <a:off x="311700" y="711125"/>
            <a:ext cx="3323400" cy="357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Using the Personas we have created, we have identified a number of likely scenarios for each below. These scenarios will have a number of tasks associated that will need to completed successfully.</a:t>
            </a:r>
            <a:endParaRPr/>
          </a:p>
        </p:txBody>
      </p:sp>
      <p:sp>
        <p:nvSpPr>
          <p:cNvPr id="159" name="Google Shape;159;p2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160" name="Google Shape;160;p23"/>
          <p:cNvPicPr preferRelativeResize="0"/>
          <p:nvPr/>
        </p:nvPicPr>
        <p:blipFill>
          <a:blip r:embed="rId3">
            <a:alphaModFix/>
          </a:blip>
          <a:stretch>
            <a:fillRect/>
          </a:stretch>
        </p:blipFill>
        <p:spPr>
          <a:xfrm>
            <a:off x="3796575" y="711125"/>
            <a:ext cx="4116418" cy="43336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Information Architecture</a:t>
            </a:r>
            <a:endParaRPr/>
          </a:p>
        </p:txBody>
      </p:sp>
      <p:sp>
        <p:nvSpPr>
          <p:cNvPr id="166" name="Google Shape;166;p24"/>
          <p:cNvSpPr txBox="1"/>
          <p:nvPr>
            <p:ph idx="1" type="body"/>
          </p:nvPr>
        </p:nvSpPr>
        <p:spPr>
          <a:xfrm>
            <a:off x="311700" y="1229875"/>
            <a:ext cx="8520600" cy="3641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t>Common Tasks:</a:t>
            </a:r>
            <a:endParaRPr b="1"/>
          </a:p>
          <a:p>
            <a:pPr indent="0" lvl="0" marL="0" rtl="0" algn="l">
              <a:lnSpc>
                <a:spcPct val="100000"/>
              </a:lnSpc>
              <a:spcBef>
                <a:spcPts val="0"/>
              </a:spcBef>
              <a:spcAft>
                <a:spcPts val="0"/>
              </a:spcAft>
              <a:buClr>
                <a:srgbClr val="000000"/>
              </a:buClr>
              <a:buSzPts val="1100"/>
              <a:buFont typeface="Arial"/>
              <a:buNone/>
            </a:pPr>
            <a:r>
              <a:t/>
            </a:r>
            <a:endParaRPr b="1" sz="800"/>
          </a:p>
          <a:p>
            <a:pPr indent="0" lvl="0" marL="0" rtl="0" algn="l">
              <a:lnSpc>
                <a:spcPct val="100000"/>
              </a:lnSpc>
              <a:spcBef>
                <a:spcPts val="0"/>
              </a:spcBef>
              <a:spcAft>
                <a:spcPts val="0"/>
              </a:spcAft>
              <a:buClr>
                <a:srgbClr val="000000"/>
              </a:buClr>
              <a:buSzPts val="1100"/>
              <a:buFont typeface="Arial"/>
              <a:buNone/>
            </a:pPr>
            <a:r>
              <a:rPr b="1" lang="en" sz="800"/>
              <a:t>Films:</a:t>
            </a:r>
            <a:endParaRPr b="1" sz="800"/>
          </a:p>
          <a:p>
            <a:pPr indent="-279400" lvl="0" marL="457200" rtl="0" algn="l">
              <a:lnSpc>
                <a:spcPct val="100000"/>
              </a:lnSpc>
              <a:spcBef>
                <a:spcPts val="0"/>
              </a:spcBef>
              <a:spcAft>
                <a:spcPts val="0"/>
              </a:spcAft>
              <a:buSzPts val="800"/>
              <a:buChar char="●"/>
            </a:pPr>
            <a:r>
              <a:rPr lang="en" sz="800"/>
              <a:t>Find Function (Name, Genre, Actors, Director, Language)</a:t>
            </a:r>
            <a:endParaRPr sz="800"/>
          </a:p>
          <a:p>
            <a:pPr indent="-279400" lvl="0" marL="457200" rtl="0" algn="l">
              <a:lnSpc>
                <a:spcPct val="100000"/>
              </a:lnSpc>
              <a:spcBef>
                <a:spcPts val="0"/>
              </a:spcBef>
              <a:spcAft>
                <a:spcPts val="0"/>
              </a:spcAft>
              <a:buSzPts val="800"/>
              <a:buChar char="●"/>
            </a:pPr>
            <a:r>
              <a:rPr lang="en" sz="800"/>
              <a:t>Toggle Film Size</a:t>
            </a:r>
            <a:endParaRPr sz="800"/>
          </a:p>
          <a:p>
            <a:pPr indent="-279400" lvl="0" marL="457200" rtl="0" algn="l">
              <a:lnSpc>
                <a:spcPct val="100000"/>
              </a:lnSpc>
              <a:spcBef>
                <a:spcPts val="0"/>
              </a:spcBef>
              <a:spcAft>
                <a:spcPts val="0"/>
              </a:spcAft>
              <a:buSzPts val="800"/>
              <a:buChar char="●"/>
            </a:pPr>
            <a:r>
              <a:rPr lang="en" sz="800"/>
              <a:t>Change Volume</a:t>
            </a:r>
            <a:endParaRPr sz="800"/>
          </a:p>
          <a:p>
            <a:pPr indent="-279400" lvl="0" marL="457200" rtl="0" algn="l">
              <a:lnSpc>
                <a:spcPct val="100000"/>
              </a:lnSpc>
              <a:spcBef>
                <a:spcPts val="0"/>
              </a:spcBef>
              <a:spcAft>
                <a:spcPts val="0"/>
              </a:spcAft>
              <a:buSzPts val="800"/>
              <a:buChar char="●"/>
            </a:pPr>
            <a:r>
              <a:rPr lang="en" sz="800"/>
              <a:t>Video Actions(Play, Pause, Rewind, Fast Forward)</a:t>
            </a:r>
            <a:endParaRPr sz="800"/>
          </a:p>
          <a:p>
            <a:pPr indent="0" lvl="0" marL="457200" rtl="0" algn="l">
              <a:lnSpc>
                <a:spcPct val="100000"/>
              </a:lnSpc>
              <a:spcBef>
                <a:spcPts val="0"/>
              </a:spcBef>
              <a:spcAft>
                <a:spcPts val="0"/>
              </a:spcAft>
              <a:buNone/>
            </a:pPr>
            <a:r>
              <a:t/>
            </a:r>
            <a:endParaRPr sz="800"/>
          </a:p>
          <a:p>
            <a:pPr indent="0" lvl="0" marL="0" rtl="0" algn="l">
              <a:lnSpc>
                <a:spcPct val="100000"/>
              </a:lnSpc>
              <a:spcBef>
                <a:spcPts val="0"/>
              </a:spcBef>
              <a:spcAft>
                <a:spcPts val="0"/>
              </a:spcAft>
              <a:buClr>
                <a:srgbClr val="000000"/>
              </a:buClr>
              <a:buSzPts val="1100"/>
              <a:buFont typeface="Arial"/>
              <a:buNone/>
            </a:pPr>
            <a:r>
              <a:rPr b="1" lang="en" sz="800"/>
              <a:t>Rooms:</a:t>
            </a:r>
            <a:endParaRPr b="1" sz="800"/>
          </a:p>
          <a:p>
            <a:pPr indent="-279400" lvl="0" marL="457200" rtl="0" algn="l">
              <a:lnSpc>
                <a:spcPct val="100000"/>
              </a:lnSpc>
              <a:spcBef>
                <a:spcPts val="0"/>
              </a:spcBef>
              <a:spcAft>
                <a:spcPts val="0"/>
              </a:spcAft>
              <a:buSzPts val="800"/>
              <a:buChar char="●"/>
            </a:pPr>
            <a:r>
              <a:rPr lang="en" sz="800"/>
              <a:t>Create Room (Private/Friends Only/Friends of Friends/Public, Available Types depend on Privacy Settings)</a:t>
            </a:r>
            <a:endParaRPr sz="800"/>
          </a:p>
          <a:p>
            <a:pPr indent="-279400" lvl="0" marL="457200" rtl="0" algn="l">
              <a:lnSpc>
                <a:spcPct val="100000"/>
              </a:lnSpc>
              <a:spcBef>
                <a:spcPts val="0"/>
              </a:spcBef>
              <a:spcAft>
                <a:spcPts val="0"/>
              </a:spcAft>
              <a:buSzPts val="800"/>
              <a:buChar char="●"/>
            </a:pPr>
            <a:r>
              <a:rPr lang="en" sz="800"/>
              <a:t>Room Privacy</a:t>
            </a:r>
            <a:endParaRPr sz="800"/>
          </a:p>
          <a:p>
            <a:pPr indent="-279400" lvl="0" marL="457200" rtl="0" algn="l">
              <a:lnSpc>
                <a:spcPct val="100000"/>
              </a:lnSpc>
              <a:spcBef>
                <a:spcPts val="0"/>
              </a:spcBef>
              <a:spcAft>
                <a:spcPts val="0"/>
              </a:spcAft>
              <a:buSzPts val="800"/>
              <a:buChar char="●"/>
            </a:pPr>
            <a:r>
              <a:rPr lang="en" sz="800"/>
              <a:t>Chat Preferences (Language, Spoilers(None/Light/Heavy), ON/OFF)</a:t>
            </a:r>
            <a:endParaRPr sz="800"/>
          </a:p>
          <a:p>
            <a:pPr indent="-279400" lvl="0" marL="457200" rtl="0" algn="l">
              <a:lnSpc>
                <a:spcPct val="100000"/>
              </a:lnSpc>
              <a:spcBef>
                <a:spcPts val="0"/>
              </a:spcBef>
              <a:spcAft>
                <a:spcPts val="0"/>
              </a:spcAft>
              <a:buSzPts val="800"/>
              <a:buChar char="●"/>
            </a:pPr>
            <a:r>
              <a:rPr lang="en" sz="800"/>
              <a:t>Invite Friends(username, email)</a:t>
            </a:r>
            <a:endParaRPr sz="800"/>
          </a:p>
          <a:p>
            <a:pPr indent="0" lvl="0" marL="0" rtl="0" algn="l">
              <a:lnSpc>
                <a:spcPct val="100000"/>
              </a:lnSpc>
              <a:spcBef>
                <a:spcPts val="0"/>
              </a:spcBef>
              <a:spcAft>
                <a:spcPts val="0"/>
              </a:spcAft>
              <a:buNone/>
            </a:pPr>
            <a:r>
              <a:t/>
            </a:r>
            <a:endParaRPr sz="800"/>
          </a:p>
          <a:p>
            <a:pPr indent="0" lvl="0" marL="0" rtl="0" algn="l">
              <a:lnSpc>
                <a:spcPct val="100000"/>
              </a:lnSpc>
              <a:spcBef>
                <a:spcPts val="0"/>
              </a:spcBef>
              <a:spcAft>
                <a:spcPts val="0"/>
              </a:spcAft>
              <a:buClr>
                <a:srgbClr val="000000"/>
              </a:buClr>
              <a:buSzPts val="1100"/>
              <a:buFont typeface="Arial"/>
              <a:buNone/>
            </a:pPr>
            <a:r>
              <a:rPr b="1" lang="en" sz="800"/>
              <a:t>Social Media:</a:t>
            </a:r>
            <a:endParaRPr b="1" sz="800"/>
          </a:p>
          <a:p>
            <a:pPr indent="-279400" lvl="0" marL="457200" rtl="0" algn="l">
              <a:lnSpc>
                <a:spcPct val="100000"/>
              </a:lnSpc>
              <a:spcBef>
                <a:spcPts val="0"/>
              </a:spcBef>
              <a:spcAft>
                <a:spcPts val="0"/>
              </a:spcAft>
              <a:buSzPts val="800"/>
              <a:buChar char="●"/>
            </a:pPr>
            <a:r>
              <a:rPr lang="en" sz="800"/>
              <a:t>Find Friends (email, username)</a:t>
            </a:r>
            <a:endParaRPr sz="800"/>
          </a:p>
          <a:p>
            <a:pPr indent="-279400" lvl="0" marL="457200" rtl="0" algn="l">
              <a:lnSpc>
                <a:spcPct val="100000"/>
              </a:lnSpc>
              <a:spcBef>
                <a:spcPts val="0"/>
              </a:spcBef>
              <a:spcAft>
                <a:spcPts val="0"/>
              </a:spcAft>
              <a:buSzPts val="800"/>
              <a:buChar char="●"/>
            </a:pPr>
            <a:r>
              <a:rPr lang="en" sz="800"/>
              <a:t>Search Users (username, location, age, film interests, films watched)</a:t>
            </a:r>
            <a:endParaRPr sz="800"/>
          </a:p>
          <a:p>
            <a:pPr indent="-279400" lvl="0" marL="457200" rtl="0" algn="l">
              <a:lnSpc>
                <a:spcPct val="100000"/>
              </a:lnSpc>
              <a:spcBef>
                <a:spcPts val="0"/>
              </a:spcBef>
              <a:spcAft>
                <a:spcPts val="0"/>
              </a:spcAft>
              <a:buSzPts val="800"/>
              <a:buChar char="●"/>
            </a:pPr>
            <a:r>
              <a:rPr lang="en" sz="800"/>
              <a:t>Message Friend(direct messaging, text message only).</a:t>
            </a:r>
            <a:endParaRPr sz="800"/>
          </a:p>
          <a:p>
            <a:pPr indent="-279400" lvl="0" marL="457200" rtl="0" algn="l">
              <a:lnSpc>
                <a:spcPct val="100000"/>
              </a:lnSpc>
              <a:spcBef>
                <a:spcPts val="0"/>
              </a:spcBef>
              <a:spcAft>
                <a:spcPts val="0"/>
              </a:spcAft>
              <a:buSzPts val="800"/>
              <a:buChar char="●"/>
            </a:pPr>
            <a:r>
              <a:rPr lang="en" sz="800"/>
              <a:t>Block/Report Users</a:t>
            </a:r>
            <a:endParaRPr sz="800"/>
          </a:p>
          <a:p>
            <a:pPr indent="0" lvl="0" marL="457200" rtl="0" algn="l">
              <a:lnSpc>
                <a:spcPct val="100000"/>
              </a:lnSpc>
              <a:spcBef>
                <a:spcPts val="0"/>
              </a:spcBef>
              <a:spcAft>
                <a:spcPts val="0"/>
              </a:spcAft>
              <a:buNone/>
            </a:pPr>
            <a:r>
              <a:t/>
            </a:r>
            <a:endParaRPr sz="800"/>
          </a:p>
          <a:p>
            <a:pPr indent="0" lvl="0" marL="0" rtl="0" algn="l">
              <a:lnSpc>
                <a:spcPct val="100000"/>
              </a:lnSpc>
              <a:spcBef>
                <a:spcPts val="0"/>
              </a:spcBef>
              <a:spcAft>
                <a:spcPts val="0"/>
              </a:spcAft>
              <a:buClr>
                <a:srgbClr val="000000"/>
              </a:buClr>
              <a:buSzPts val="1100"/>
              <a:buFont typeface="Arial"/>
              <a:buNone/>
            </a:pPr>
            <a:r>
              <a:rPr b="1" lang="en" sz="800"/>
              <a:t>Profile:</a:t>
            </a:r>
            <a:endParaRPr b="1" sz="800"/>
          </a:p>
          <a:p>
            <a:pPr indent="-279400" lvl="0" marL="457200" rtl="0" algn="l">
              <a:lnSpc>
                <a:spcPct val="100000"/>
              </a:lnSpc>
              <a:spcBef>
                <a:spcPts val="0"/>
              </a:spcBef>
              <a:spcAft>
                <a:spcPts val="0"/>
              </a:spcAft>
              <a:buSzPts val="800"/>
              <a:buChar char="●"/>
            </a:pPr>
            <a:r>
              <a:rPr lang="en" sz="800"/>
              <a:t>View(picture, name/nickname, details, age, location, film categories, films to watch, films watched).</a:t>
            </a:r>
            <a:endParaRPr sz="800"/>
          </a:p>
          <a:p>
            <a:pPr indent="-279400" lvl="0" marL="457200" rtl="0" algn="l">
              <a:lnSpc>
                <a:spcPct val="100000"/>
              </a:lnSpc>
              <a:spcBef>
                <a:spcPts val="0"/>
              </a:spcBef>
              <a:spcAft>
                <a:spcPts val="0"/>
              </a:spcAft>
              <a:buSzPts val="800"/>
              <a:buChar char="●"/>
            </a:pPr>
            <a:r>
              <a:rPr lang="en" sz="800"/>
              <a:t>Private Settings (name, email, age, location) [Friends Only, Friends of Friends, Everyone].</a:t>
            </a:r>
            <a:endParaRPr sz="800"/>
          </a:p>
          <a:p>
            <a:pPr indent="0" lvl="0" marL="0" rtl="0" algn="l">
              <a:lnSpc>
                <a:spcPct val="100000"/>
              </a:lnSpc>
              <a:spcBef>
                <a:spcPts val="0"/>
              </a:spcBef>
              <a:spcAft>
                <a:spcPts val="0"/>
              </a:spcAft>
              <a:buClr>
                <a:srgbClr val="000000"/>
              </a:buClr>
              <a:buSzPts val="1100"/>
              <a:buFont typeface="Arial"/>
              <a:buNone/>
            </a:pPr>
            <a:r>
              <a:t/>
            </a:r>
            <a:endParaRPr sz="800"/>
          </a:p>
          <a:p>
            <a:pPr indent="0" lvl="0" marL="0" rtl="0" algn="l">
              <a:lnSpc>
                <a:spcPct val="100000"/>
              </a:lnSpc>
              <a:spcBef>
                <a:spcPts val="0"/>
              </a:spcBef>
              <a:spcAft>
                <a:spcPts val="0"/>
              </a:spcAft>
              <a:buClr>
                <a:srgbClr val="000000"/>
              </a:buClr>
              <a:buSzPts val="1100"/>
              <a:buFont typeface="Arial"/>
              <a:buNone/>
            </a:pPr>
            <a:r>
              <a:rPr b="1" lang="en" sz="800"/>
              <a:t>Settings:</a:t>
            </a:r>
            <a:endParaRPr b="1" sz="800"/>
          </a:p>
          <a:p>
            <a:pPr indent="-279400" lvl="0" marL="457200" rtl="0" algn="l">
              <a:lnSpc>
                <a:spcPct val="100000"/>
              </a:lnSpc>
              <a:spcBef>
                <a:spcPts val="0"/>
              </a:spcBef>
              <a:spcAft>
                <a:spcPts val="0"/>
              </a:spcAft>
              <a:buSzPts val="800"/>
              <a:buChar char="●"/>
            </a:pPr>
            <a:r>
              <a:rPr lang="en" sz="800"/>
              <a:t>Cancel Subscription/Delete Account</a:t>
            </a:r>
            <a:endParaRPr sz="800"/>
          </a:p>
          <a:p>
            <a:pPr indent="-279400" lvl="0" marL="457200" rtl="0" algn="l">
              <a:lnSpc>
                <a:spcPct val="100000"/>
              </a:lnSpc>
              <a:spcBef>
                <a:spcPts val="0"/>
              </a:spcBef>
              <a:spcAft>
                <a:spcPts val="0"/>
              </a:spcAft>
              <a:buSzPts val="800"/>
              <a:buChar char="●"/>
            </a:pPr>
            <a:r>
              <a:rPr lang="en" sz="800"/>
              <a:t>Change Details</a:t>
            </a:r>
            <a:endParaRPr sz="800"/>
          </a:p>
          <a:p>
            <a:pPr indent="0" lvl="0" marL="0" rtl="0" algn="l">
              <a:lnSpc>
                <a:spcPct val="100000"/>
              </a:lnSpc>
              <a:spcBef>
                <a:spcPts val="0"/>
              </a:spcBef>
              <a:spcAft>
                <a:spcPts val="0"/>
              </a:spcAft>
              <a:buClr>
                <a:srgbClr val="000000"/>
              </a:buClr>
              <a:buSzPts val="1100"/>
              <a:buFont typeface="Arial"/>
              <a:buNone/>
            </a:pPr>
            <a:r>
              <a:t/>
            </a:r>
            <a:endParaRPr sz="800"/>
          </a:p>
          <a:p>
            <a:pPr indent="0" lvl="0" marL="0" rtl="0" algn="l">
              <a:lnSpc>
                <a:spcPct val="100000"/>
              </a:lnSpc>
              <a:spcBef>
                <a:spcPts val="0"/>
              </a:spcBef>
              <a:spcAft>
                <a:spcPts val="0"/>
              </a:spcAft>
              <a:buNone/>
            </a:pPr>
            <a:r>
              <a:t/>
            </a:r>
            <a:endParaRPr sz="800"/>
          </a:p>
        </p:txBody>
      </p:sp>
      <p:sp>
        <p:nvSpPr>
          <p:cNvPr id="167" name="Google Shape;167;p2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311700" y="186975"/>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Low Fidelity Prototype</a:t>
            </a:r>
            <a:endParaRPr/>
          </a:p>
        </p:txBody>
      </p:sp>
      <p:sp>
        <p:nvSpPr>
          <p:cNvPr id="173" name="Google Shape;173;p25"/>
          <p:cNvSpPr txBox="1"/>
          <p:nvPr>
            <p:ph idx="1" type="body"/>
          </p:nvPr>
        </p:nvSpPr>
        <p:spPr>
          <a:xfrm>
            <a:off x="395350" y="7947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low-fidelity prototypes are a number of paper-based sketches showing the user interface of the Movie Nights system. It is important to note that these sketches are just a preview of what we expected the user interface to look like at this stage of the project. </a:t>
            </a:r>
            <a:endParaRPr/>
          </a:p>
        </p:txBody>
      </p:sp>
      <p:sp>
        <p:nvSpPr>
          <p:cNvPr id="174" name="Google Shape;174;p2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6"/>
          <p:cNvSpPr txBox="1"/>
          <p:nvPr>
            <p:ph type="title"/>
          </p:nvPr>
        </p:nvSpPr>
        <p:spPr>
          <a:xfrm>
            <a:off x="311700" y="186975"/>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Low Fidelity Prototype</a:t>
            </a:r>
            <a:endParaRPr/>
          </a:p>
        </p:txBody>
      </p:sp>
      <p:sp>
        <p:nvSpPr>
          <p:cNvPr id="180" name="Google Shape;180;p2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181" name="Google Shape;181;p26"/>
          <p:cNvPicPr preferRelativeResize="0"/>
          <p:nvPr/>
        </p:nvPicPr>
        <p:blipFill>
          <a:blip r:embed="rId3">
            <a:alphaModFix/>
          </a:blip>
          <a:stretch>
            <a:fillRect/>
          </a:stretch>
        </p:blipFill>
        <p:spPr>
          <a:xfrm>
            <a:off x="862600" y="843450"/>
            <a:ext cx="3091240" cy="4113400"/>
          </a:xfrm>
          <a:prstGeom prst="rect">
            <a:avLst/>
          </a:prstGeom>
          <a:noFill/>
          <a:ln>
            <a:noFill/>
          </a:ln>
        </p:spPr>
      </p:pic>
      <p:pic>
        <p:nvPicPr>
          <p:cNvPr id="182" name="Google Shape;182;p26"/>
          <p:cNvPicPr preferRelativeResize="0"/>
          <p:nvPr/>
        </p:nvPicPr>
        <p:blipFill>
          <a:blip r:embed="rId4">
            <a:alphaModFix/>
          </a:blip>
          <a:stretch>
            <a:fillRect/>
          </a:stretch>
        </p:blipFill>
        <p:spPr>
          <a:xfrm>
            <a:off x="5051836" y="988652"/>
            <a:ext cx="3136163" cy="3968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7"/>
          <p:cNvSpPr txBox="1"/>
          <p:nvPr>
            <p:ph type="title"/>
          </p:nvPr>
        </p:nvSpPr>
        <p:spPr>
          <a:xfrm>
            <a:off x="311700" y="186975"/>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Low Fidelity Prototype</a:t>
            </a:r>
            <a:endParaRPr/>
          </a:p>
        </p:txBody>
      </p:sp>
      <p:sp>
        <p:nvSpPr>
          <p:cNvPr id="188" name="Google Shape;188;p2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189" name="Google Shape;189;p27"/>
          <p:cNvPicPr preferRelativeResize="0"/>
          <p:nvPr/>
        </p:nvPicPr>
        <p:blipFill>
          <a:blip r:embed="rId3">
            <a:alphaModFix/>
          </a:blip>
          <a:stretch>
            <a:fillRect/>
          </a:stretch>
        </p:blipFill>
        <p:spPr>
          <a:xfrm>
            <a:off x="437325" y="1144150"/>
            <a:ext cx="4069100" cy="2855200"/>
          </a:xfrm>
          <a:prstGeom prst="rect">
            <a:avLst/>
          </a:prstGeom>
          <a:noFill/>
          <a:ln>
            <a:noFill/>
          </a:ln>
        </p:spPr>
      </p:pic>
      <p:pic>
        <p:nvPicPr>
          <p:cNvPr id="190" name="Google Shape;190;p27"/>
          <p:cNvPicPr preferRelativeResize="0"/>
          <p:nvPr/>
        </p:nvPicPr>
        <p:blipFill>
          <a:blip r:embed="rId4">
            <a:alphaModFix/>
          </a:blip>
          <a:stretch>
            <a:fillRect/>
          </a:stretch>
        </p:blipFill>
        <p:spPr>
          <a:xfrm>
            <a:off x="5288675" y="794775"/>
            <a:ext cx="3348100" cy="42081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Wireframe Prototype</a:t>
            </a:r>
            <a:endParaRPr/>
          </a:p>
        </p:txBody>
      </p:sp>
      <p:sp>
        <p:nvSpPr>
          <p:cNvPr id="196" name="Google Shape;196;p2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Wireframe prototypes were designed using the </a:t>
            </a:r>
            <a:r>
              <a:rPr lang="en" u="sng">
                <a:solidFill>
                  <a:schemeClr val="hlink"/>
                </a:solidFill>
                <a:hlinkClick action="ppaction://hlinksldjump" r:id="rId3"/>
              </a:rPr>
              <a:t>InvisionApp website</a:t>
            </a:r>
            <a:r>
              <a:rPr lang="en"/>
              <a:t>. The prototypes were designed using the feedback received from the Low Fidelity Prototypes.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The following slides consist of some example wireframes, with the appropriate low-fidelity prototype to demonstrate the changes that have been made.</a:t>
            </a:r>
            <a:endParaRPr/>
          </a:p>
          <a:p>
            <a:pPr indent="0" lvl="0" marL="0" rtl="0" algn="l">
              <a:spcBef>
                <a:spcPts val="1600"/>
              </a:spcBef>
              <a:spcAft>
                <a:spcPts val="1600"/>
              </a:spcAft>
              <a:buNone/>
            </a:pPr>
            <a:r>
              <a:t/>
            </a:r>
            <a:endParaRPr/>
          </a:p>
        </p:txBody>
      </p:sp>
      <p:sp>
        <p:nvSpPr>
          <p:cNvPr id="197" name="Google Shape;197;p2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Wireframe Prototype - Homepage</a:t>
            </a:r>
            <a:endParaRPr/>
          </a:p>
        </p:txBody>
      </p:sp>
      <p:sp>
        <p:nvSpPr>
          <p:cNvPr id="203" name="Google Shape;203;p2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204" name="Google Shape;204;p29"/>
          <p:cNvPicPr preferRelativeResize="0"/>
          <p:nvPr/>
        </p:nvPicPr>
        <p:blipFill rotWithShape="1">
          <a:blip r:embed="rId3">
            <a:alphaModFix/>
          </a:blip>
          <a:srcRect b="9928" l="2660" r="1983" t="14571"/>
          <a:stretch/>
        </p:blipFill>
        <p:spPr>
          <a:xfrm>
            <a:off x="2855675" y="1820525"/>
            <a:ext cx="6288326" cy="2710325"/>
          </a:xfrm>
          <a:prstGeom prst="rect">
            <a:avLst/>
          </a:prstGeom>
          <a:noFill/>
          <a:ln>
            <a:noFill/>
          </a:ln>
        </p:spPr>
      </p:pic>
      <p:pic>
        <p:nvPicPr>
          <p:cNvPr id="205" name="Google Shape;205;p29"/>
          <p:cNvPicPr preferRelativeResize="0"/>
          <p:nvPr/>
        </p:nvPicPr>
        <p:blipFill>
          <a:blip r:embed="rId4">
            <a:alphaModFix/>
          </a:blip>
          <a:stretch>
            <a:fillRect/>
          </a:stretch>
        </p:blipFill>
        <p:spPr>
          <a:xfrm>
            <a:off x="154500" y="1172148"/>
            <a:ext cx="2614525" cy="3479049"/>
          </a:xfrm>
          <a:prstGeom prst="rect">
            <a:avLst/>
          </a:prstGeom>
          <a:noFill/>
          <a:ln>
            <a:noFill/>
          </a:ln>
        </p:spPr>
      </p:pic>
      <p:sp>
        <p:nvSpPr>
          <p:cNvPr id="206" name="Google Shape;206;p29"/>
          <p:cNvSpPr txBox="1"/>
          <p:nvPr/>
        </p:nvSpPr>
        <p:spPr>
          <a:xfrm>
            <a:off x="199925" y="830000"/>
            <a:ext cx="23808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Low Fidelity</a:t>
            </a:r>
            <a:endParaRPr b="1"/>
          </a:p>
        </p:txBody>
      </p:sp>
      <p:sp>
        <p:nvSpPr>
          <p:cNvPr id="207" name="Google Shape;207;p29"/>
          <p:cNvSpPr txBox="1"/>
          <p:nvPr/>
        </p:nvSpPr>
        <p:spPr>
          <a:xfrm>
            <a:off x="2855675" y="1478525"/>
            <a:ext cx="23808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Wireframe</a:t>
            </a:r>
            <a:endParaRPr b="1">
              <a:solidFill>
                <a:srgbClr val="98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3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Wireframe Prototype - Homepage(Big Icon Mode)</a:t>
            </a:r>
            <a:endParaRPr/>
          </a:p>
        </p:txBody>
      </p:sp>
      <p:sp>
        <p:nvSpPr>
          <p:cNvPr id="213" name="Google Shape;213;p3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214" name="Google Shape;214;p30"/>
          <p:cNvPicPr preferRelativeResize="0"/>
          <p:nvPr/>
        </p:nvPicPr>
        <p:blipFill rotWithShape="1">
          <a:blip r:embed="rId3">
            <a:alphaModFix/>
          </a:blip>
          <a:srcRect b="9151" l="3613" r="3742" t="15217"/>
          <a:stretch/>
        </p:blipFill>
        <p:spPr>
          <a:xfrm>
            <a:off x="3237150" y="1965925"/>
            <a:ext cx="5906850" cy="2499050"/>
          </a:xfrm>
          <a:prstGeom prst="rect">
            <a:avLst/>
          </a:prstGeom>
          <a:noFill/>
          <a:ln>
            <a:noFill/>
          </a:ln>
        </p:spPr>
      </p:pic>
      <p:pic>
        <p:nvPicPr>
          <p:cNvPr id="215" name="Google Shape;215;p30"/>
          <p:cNvPicPr preferRelativeResize="0"/>
          <p:nvPr/>
        </p:nvPicPr>
        <p:blipFill rotWithShape="1">
          <a:blip r:embed="rId4">
            <a:alphaModFix/>
          </a:blip>
          <a:srcRect b="7567" l="5358" r="3971" t="9999"/>
          <a:stretch/>
        </p:blipFill>
        <p:spPr>
          <a:xfrm>
            <a:off x="114500" y="2374875"/>
            <a:ext cx="3062625" cy="1953750"/>
          </a:xfrm>
          <a:prstGeom prst="rect">
            <a:avLst/>
          </a:prstGeom>
          <a:noFill/>
          <a:ln>
            <a:noFill/>
          </a:ln>
        </p:spPr>
      </p:pic>
      <p:sp>
        <p:nvSpPr>
          <p:cNvPr id="216" name="Google Shape;216;p30"/>
          <p:cNvSpPr txBox="1"/>
          <p:nvPr/>
        </p:nvSpPr>
        <p:spPr>
          <a:xfrm>
            <a:off x="114500" y="1965925"/>
            <a:ext cx="23808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Low Fidelity</a:t>
            </a:r>
            <a:endParaRPr b="1"/>
          </a:p>
        </p:txBody>
      </p:sp>
      <p:sp>
        <p:nvSpPr>
          <p:cNvPr id="217" name="Google Shape;217;p30"/>
          <p:cNvSpPr txBox="1"/>
          <p:nvPr/>
        </p:nvSpPr>
        <p:spPr>
          <a:xfrm>
            <a:off x="3237150" y="1305875"/>
            <a:ext cx="23808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Wireframe</a:t>
            </a:r>
            <a:endParaRPr b="1">
              <a:solidFill>
                <a:srgbClr val="98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3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Wireframe Prototype - Room UI</a:t>
            </a:r>
            <a:endParaRPr/>
          </a:p>
        </p:txBody>
      </p:sp>
      <p:sp>
        <p:nvSpPr>
          <p:cNvPr id="223" name="Google Shape;223;p3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224" name="Google Shape;224;p31"/>
          <p:cNvPicPr preferRelativeResize="0"/>
          <p:nvPr/>
        </p:nvPicPr>
        <p:blipFill rotWithShape="1">
          <a:blip r:embed="rId3">
            <a:alphaModFix/>
          </a:blip>
          <a:srcRect b="6997" l="2927" r="2955" t="11061"/>
          <a:stretch/>
        </p:blipFill>
        <p:spPr>
          <a:xfrm>
            <a:off x="2798950" y="1811426"/>
            <a:ext cx="6288526" cy="2861200"/>
          </a:xfrm>
          <a:prstGeom prst="rect">
            <a:avLst/>
          </a:prstGeom>
          <a:noFill/>
          <a:ln>
            <a:noFill/>
          </a:ln>
        </p:spPr>
      </p:pic>
      <p:pic>
        <p:nvPicPr>
          <p:cNvPr id="225" name="Google Shape;225;p31"/>
          <p:cNvPicPr preferRelativeResize="0"/>
          <p:nvPr/>
        </p:nvPicPr>
        <p:blipFill>
          <a:blip r:embed="rId4">
            <a:alphaModFix/>
          </a:blip>
          <a:stretch>
            <a:fillRect/>
          </a:stretch>
        </p:blipFill>
        <p:spPr>
          <a:xfrm>
            <a:off x="54525" y="1587100"/>
            <a:ext cx="2380800" cy="3012429"/>
          </a:xfrm>
          <a:prstGeom prst="rect">
            <a:avLst/>
          </a:prstGeom>
          <a:noFill/>
          <a:ln>
            <a:noFill/>
          </a:ln>
        </p:spPr>
      </p:pic>
      <p:sp>
        <p:nvSpPr>
          <p:cNvPr id="226" name="Google Shape;226;p31"/>
          <p:cNvSpPr txBox="1"/>
          <p:nvPr/>
        </p:nvSpPr>
        <p:spPr>
          <a:xfrm>
            <a:off x="54525" y="1245100"/>
            <a:ext cx="23808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Low Fidelity</a:t>
            </a:r>
            <a:endParaRPr b="1"/>
          </a:p>
        </p:txBody>
      </p:sp>
      <p:sp>
        <p:nvSpPr>
          <p:cNvPr id="227" name="Google Shape;227;p31"/>
          <p:cNvSpPr txBox="1"/>
          <p:nvPr/>
        </p:nvSpPr>
        <p:spPr>
          <a:xfrm>
            <a:off x="2798950" y="1469425"/>
            <a:ext cx="23808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Wireframe</a:t>
            </a:r>
            <a:endParaRPr b="1">
              <a:solidFill>
                <a:srgbClr val="98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Application</a:t>
            </a:r>
            <a:endParaRPr/>
          </a:p>
        </p:txBody>
      </p:sp>
      <p:sp>
        <p:nvSpPr>
          <p:cNvPr id="95" name="Google Shape;95;p1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Idea was to create a video watching application that could be used online with friends.</a:t>
            </a:r>
            <a:endParaRPr/>
          </a:p>
          <a:p>
            <a:pPr indent="-342900" lvl="0" marL="457200" rtl="0" algn="l">
              <a:lnSpc>
                <a:spcPct val="150000"/>
              </a:lnSpc>
              <a:spcBef>
                <a:spcPts val="0"/>
              </a:spcBef>
              <a:spcAft>
                <a:spcPts val="0"/>
              </a:spcAft>
              <a:buSzPts val="1800"/>
              <a:buChar char="●"/>
            </a:pPr>
            <a:r>
              <a:rPr lang="en"/>
              <a:t>With this application, HCI designs and concepts could be explored.</a:t>
            </a:r>
            <a:endParaRPr/>
          </a:p>
          <a:p>
            <a:pPr indent="-342900" lvl="0" marL="457200" rtl="0" algn="l">
              <a:lnSpc>
                <a:spcPct val="150000"/>
              </a:lnSpc>
              <a:spcBef>
                <a:spcPts val="0"/>
              </a:spcBef>
              <a:spcAft>
                <a:spcPts val="0"/>
              </a:spcAft>
              <a:buSzPts val="1800"/>
              <a:buChar char="●"/>
            </a:pPr>
            <a:r>
              <a:rPr lang="en"/>
              <a:t>Design ideas such as accessibility design of colours and video player layout could also be implemented and improved with this project.</a:t>
            </a:r>
            <a:endParaRPr/>
          </a:p>
        </p:txBody>
      </p:sp>
      <p:sp>
        <p:nvSpPr>
          <p:cNvPr id="96" name="Google Shape;96;p1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Wireframe Prototype - Social</a:t>
            </a:r>
            <a:endParaRPr/>
          </a:p>
        </p:txBody>
      </p:sp>
      <p:sp>
        <p:nvSpPr>
          <p:cNvPr id="233" name="Google Shape;233;p3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234" name="Google Shape;234;p32"/>
          <p:cNvPicPr preferRelativeResize="0"/>
          <p:nvPr/>
        </p:nvPicPr>
        <p:blipFill rotWithShape="1">
          <a:blip r:embed="rId3">
            <a:alphaModFix/>
          </a:blip>
          <a:srcRect b="3781" l="0" r="0" t="0"/>
          <a:stretch/>
        </p:blipFill>
        <p:spPr>
          <a:xfrm>
            <a:off x="106975" y="1172000"/>
            <a:ext cx="3127625" cy="3676426"/>
          </a:xfrm>
          <a:prstGeom prst="rect">
            <a:avLst/>
          </a:prstGeom>
          <a:noFill/>
          <a:ln>
            <a:noFill/>
          </a:ln>
        </p:spPr>
      </p:pic>
      <p:pic>
        <p:nvPicPr>
          <p:cNvPr id="235" name="Google Shape;235;p32"/>
          <p:cNvPicPr preferRelativeResize="0"/>
          <p:nvPr/>
        </p:nvPicPr>
        <p:blipFill rotWithShape="1">
          <a:blip r:embed="rId4">
            <a:alphaModFix/>
          </a:blip>
          <a:srcRect b="6270" l="5479" r="4987" t="19264"/>
          <a:stretch/>
        </p:blipFill>
        <p:spPr>
          <a:xfrm>
            <a:off x="3695334" y="1632475"/>
            <a:ext cx="5313791" cy="2404043"/>
          </a:xfrm>
          <a:prstGeom prst="rect">
            <a:avLst/>
          </a:prstGeom>
          <a:noFill/>
          <a:ln>
            <a:noFill/>
          </a:ln>
        </p:spPr>
      </p:pic>
      <p:sp>
        <p:nvSpPr>
          <p:cNvPr id="236" name="Google Shape;236;p32"/>
          <p:cNvSpPr txBox="1"/>
          <p:nvPr/>
        </p:nvSpPr>
        <p:spPr>
          <a:xfrm>
            <a:off x="199925" y="830000"/>
            <a:ext cx="23808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Low Fidelity</a:t>
            </a:r>
            <a:endParaRPr b="1"/>
          </a:p>
        </p:txBody>
      </p:sp>
      <p:sp>
        <p:nvSpPr>
          <p:cNvPr id="237" name="Google Shape;237;p32"/>
          <p:cNvSpPr txBox="1"/>
          <p:nvPr/>
        </p:nvSpPr>
        <p:spPr>
          <a:xfrm>
            <a:off x="3695325" y="1290475"/>
            <a:ext cx="2380800" cy="3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Wireframe</a:t>
            </a:r>
            <a:endParaRPr b="1">
              <a:solidFill>
                <a:srgbClr val="98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3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Card Sorting</a:t>
            </a:r>
            <a:endParaRPr/>
          </a:p>
        </p:txBody>
      </p:sp>
      <p:sp>
        <p:nvSpPr>
          <p:cNvPr id="243" name="Google Shape;243;p33"/>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reviewing the Wireframe prototype. It was important we were able to get some feedback in regards to what they would expect in a user interface. </a:t>
            </a:r>
            <a:endParaRPr/>
          </a:p>
          <a:p>
            <a:pPr indent="0" lvl="0" marL="0" rtl="0" algn="l">
              <a:spcBef>
                <a:spcPts val="1600"/>
              </a:spcBef>
              <a:spcAft>
                <a:spcPts val="0"/>
              </a:spcAft>
              <a:buNone/>
            </a:pPr>
            <a:r>
              <a:rPr lang="en"/>
              <a:t>Using Optimal Workshop, we experimented with using a card sort method to </a:t>
            </a:r>
            <a:r>
              <a:rPr lang="en"/>
              <a:t>categorise</a:t>
            </a:r>
            <a:r>
              <a:rPr lang="en"/>
              <a:t> the amount of options they the system would have to include.</a:t>
            </a:r>
            <a:endParaRPr/>
          </a:p>
          <a:p>
            <a:pPr indent="0" lvl="0" marL="0" rtl="0" algn="l">
              <a:spcBef>
                <a:spcPts val="1600"/>
              </a:spcBef>
              <a:spcAft>
                <a:spcPts val="1600"/>
              </a:spcAft>
              <a:buNone/>
            </a:pPr>
            <a:r>
              <a:rPr lang="en"/>
              <a:t>From this testing, we made menus to sort what options should be adjusted where. </a:t>
            </a:r>
            <a:endParaRPr/>
          </a:p>
        </p:txBody>
      </p:sp>
      <p:sp>
        <p:nvSpPr>
          <p:cNvPr id="244" name="Google Shape;244;p3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3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 Fidelity</a:t>
            </a:r>
            <a:r>
              <a:rPr lang="en"/>
              <a:t> Prototype</a:t>
            </a:r>
            <a:endParaRPr/>
          </a:p>
        </p:txBody>
      </p:sp>
      <p:sp>
        <p:nvSpPr>
          <p:cNvPr id="250" name="Google Shape;250;p3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will now present and demonstrate our High Fidelity Prototype. The Prototype was developed using Adobe XD.</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251" name="Google Shape;251;p3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3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 Fidelity Prototype</a:t>
            </a:r>
            <a:endParaRPr/>
          </a:p>
        </p:txBody>
      </p:sp>
      <p:sp>
        <p:nvSpPr>
          <p:cNvPr id="257" name="Google Shape;257;p3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258" name="Google Shape;258;p35"/>
          <p:cNvPicPr preferRelativeResize="0"/>
          <p:nvPr/>
        </p:nvPicPr>
        <p:blipFill>
          <a:blip r:embed="rId3">
            <a:alphaModFix/>
          </a:blip>
          <a:stretch>
            <a:fillRect/>
          </a:stretch>
        </p:blipFill>
        <p:spPr>
          <a:xfrm>
            <a:off x="152400" y="1168048"/>
            <a:ext cx="3934000" cy="2571902"/>
          </a:xfrm>
          <a:prstGeom prst="rect">
            <a:avLst/>
          </a:prstGeom>
          <a:noFill/>
          <a:ln>
            <a:noFill/>
          </a:ln>
        </p:spPr>
      </p:pic>
      <p:pic>
        <p:nvPicPr>
          <p:cNvPr id="259" name="Google Shape;259;p35"/>
          <p:cNvPicPr preferRelativeResize="0"/>
          <p:nvPr/>
        </p:nvPicPr>
        <p:blipFill>
          <a:blip r:embed="rId4">
            <a:alphaModFix/>
          </a:blip>
          <a:stretch>
            <a:fillRect/>
          </a:stretch>
        </p:blipFill>
        <p:spPr>
          <a:xfrm>
            <a:off x="4572000" y="1170200"/>
            <a:ext cx="3933990" cy="25697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3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High Fidelity Prototype</a:t>
            </a:r>
            <a:endParaRPr/>
          </a:p>
        </p:txBody>
      </p:sp>
      <p:sp>
        <p:nvSpPr>
          <p:cNvPr id="265" name="Google Shape;265;p3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266" name="Google Shape;266;p36"/>
          <p:cNvPicPr preferRelativeResize="0"/>
          <p:nvPr/>
        </p:nvPicPr>
        <p:blipFill>
          <a:blip r:embed="rId3">
            <a:alphaModFix/>
          </a:blip>
          <a:stretch>
            <a:fillRect/>
          </a:stretch>
        </p:blipFill>
        <p:spPr>
          <a:xfrm>
            <a:off x="124750" y="1204962"/>
            <a:ext cx="4198801" cy="2733575"/>
          </a:xfrm>
          <a:prstGeom prst="rect">
            <a:avLst/>
          </a:prstGeom>
          <a:noFill/>
          <a:ln>
            <a:noFill/>
          </a:ln>
        </p:spPr>
      </p:pic>
      <p:pic>
        <p:nvPicPr>
          <p:cNvPr id="267" name="Google Shape;267;p36"/>
          <p:cNvPicPr preferRelativeResize="0"/>
          <p:nvPr/>
        </p:nvPicPr>
        <p:blipFill>
          <a:blip r:embed="rId4">
            <a:alphaModFix/>
          </a:blip>
          <a:stretch>
            <a:fillRect/>
          </a:stretch>
        </p:blipFill>
        <p:spPr>
          <a:xfrm>
            <a:off x="4445250" y="1204950"/>
            <a:ext cx="4563875" cy="27335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37"/>
          <p:cNvSpPr txBox="1"/>
          <p:nvPr>
            <p:ph type="title"/>
          </p:nvPr>
        </p:nvSpPr>
        <p:spPr>
          <a:xfrm>
            <a:off x="311700" y="894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Usability Testing</a:t>
            </a:r>
            <a:endParaRPr/>
          </a:p>
        </p:txBody>
      </p:sp>
      <p:sp>
        <p:nvSpPr>
          <p:cNvPr id="273" name="Google Shape;273;p3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
        <p:nvSpPr>
          <p:cNvPr id="274" name="Google Shape;274;p37"/>
          <p:cNvSpPr txBox="1"/>
          <p:nvPr>
            <p:ph idx="1" type="body"/>
          </p:nvPr>
        </p:nvSpPr>
        <p:spPr>
          <a:xfrm>
            <a:off x="242575" y="780900"/>
            <a:ext cx="8520600" cy="38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434343"/>
                </a:solidFill>
              </a:rPr>
              <a:t>What did we test?</a:t>
            </a:r>
            <a:endParaRPr b="1">
              <a:solidFill>
                <a:srgbClr val="434343"/>
              </a:solidFill>
            </a:endParaRPr>
          </a:p>
          <a:p>
            <a:pPr indent="-317500" lvl="0" marL="457200" rtl="0" algn="l">
              <a:spcBef>
                <a:spcPts val="1600"/>
              </a:spcBef>
              <a:spcAft>
                <a:spcPts val="0"/>
              </a:spcAft>
              <a:buClr>
                <a:srgbClr val="434343"/>
              </a:buClr>
              <a:buSzPts val="1400"/>
              <a:buChar char="●"/>
            </a:pPr>
            <a:r>
              <a:rPr lang="en" sz="1400">
                <a:solidFill>
                  <a:srgbClr val="434343"/>
                </a:solidFill>
              </a:rPr>
              <a:t>Users were tested on how effectively they could navigate the website.</a:t>
            </a:r>
            <a:endParaRPr sz="1400">
              <a:solidFill>
                <a:srgbClr val="434343"/>
              </a:solidFill>
            </a:endParaRPr>
          </a:p>
          <a:p>
            <a:pPr indent="-317500" lvl="0" marL="457200" rtl="0" algn="l">
              <a:spcBef>
                <a:spcPts val="0"/>
              </a:spcBef>
              <a:spcAft>
                <a:spcPts val="0"/>
              </a:spcAft>
              <a:buClr>
                <a:srgbClr val="434343"/>
              </a:buClr>
              <a:buSzPts val="1400"/>
              <a:buChar char="●"/>
            </a:pPr>
            <a:r>
              <a:rPr lang="en" sz="1400">
                <a:solidFill>
                  <a:srgbClr val="434343"/>
                </a:solidFill>
              </a:rPr>
              <a:t>Users were also tested on their ability to find certain options and features within the website.</a:t>
            </a:r>
            <a:endParaRPr sz="1400">
              <a:solidFill>
                <a:srgbClr val="434343"/>
              </a:solidFill>
            </a:endParaRPr>
          </a:p>
          <a:p>
            <a:pPr indent="0" lvl="0" marL="0" rtl="0" algn="l">
              <a:spcBef>
                <a:spcPts val="1600"/>
              </a:spcBef>
              <a:spcAft>
                <a:spcPts val="0"/>
              </a:spcAft>
              <a:buNone/>
            </a:pPr>
            <a:r>
              <a:rPr b="1" lang="en">
                <a:solidFill>
                  <a:srgbClr val="434343"/>
                </a:solidFill>
              </a:rPr>
              <a:t>Which tasks did we give people?</a:t>
            </a:r>
            <a:endParaRPr b="1">
              <a:solidFill>
                <a:srgbClr val="434343"/>
              </a:solidFill>
            </a:endParaRPr>
          </a:p>
          <a:p>
            <a:pPr indent="-317500" lvl="0" marL="457200" rtl="0" algn="l">
              <a:spcBef>
                <a:spcPts val="1600"/>
              </a:spcBef>
              <a:spcAft>
                <a:spcPts val="0"/>
              </a:spcAft>
              <a:buClr>
                <a:srgbClr val="434343"/>
              </a:buClr>
              <a:buSzPts val="1400"/>
              <a:buChar char="●"/>
            </a:pPr>
            <a:r>
              <a:rPr lang="en" sz="1400">
                <a:solidFill>
                  <a:srgbClr val="434343"/>
                </a:solidFill>
              </a:rPr>
              <a:t>Users were tasked with accessing all the aspects of the websites as if trying to watch a film.</a:t>
            </a:r>
            <a:endParaRPr sz="1400">
              <a:solidFill>
                <a:srgbClr val="434343"/>
              </a:solidFill>
            </a:endParaRPr>
          </a:p>
          <a:p>
            <a:pPr indent="-317500" lvl="0" marL="457200" rtl="0" algn="l">
              <a:spcBef>
                <a:spcPts val="0"/>
              </a:spcBef>
              <a:spcAft>
                <a:spcPts val="0"/>
              </a:spcAft>
              <a:buClr>
                <a:srgbClr val="434343"/>
              </a:buClr>
              <a:buSzPts val="1400"/>
              <a:buChar char="●"/>
            </a:pPr>
            <a:r>
              <a:rPr lang="en" sz="1400">
                <a:solidFill>
                  <a:srgbClr val="434343"/>
                </a:solidFill>
              </a:rPr>
              <a:t>Users were also tasked with activating accessibility options that the website offered.</a:t>
            </a:r>
            <a:endParaRPr sz="1400">
              <a:solidFill>
                <a:srgbClr val="434343"/>
              </a:solidFill>
            </a:endParaRPr>
          </a:p>
          <a:p>
            <a:pPr indent="-317500" lvl="0" marL="457200" rtl="0" algn="l">
              <a:spcBef>
                <a:spcPts val="0"/>
              </a:spcBef>
              <a:spcAft>
                <a:spcPts val="0"/>
              </a:spcAft>
              <a:buClr>
                <a:srgbClr val="434343"/>
              </a:buClr>
              <a:buSzPts val="1400"/>
              <a:buChar char="●"/>
            </a:pPr>
            <a:r>
              <a:rPr lang="en" sz="1400">
                <a:solidFill>
                  <a:srgbClr val="434343"/>
                </a:solidFill>
              </a:rPr>
              <a:t>Users would then be required to note their thoughts and experience, complete a Qualitative and Quantitative SUS survey. </a:t>
            </a:r>
            <a:endParaRPr sz="1400">
              <a:solidFill>
                <a:srgbClr val="434343"/>
              </a:solidFill>
            </a:endParaRPr>
          </a:p>
          <a:p>
            <a:pPr indent="0" lvl="0" marL="0" rtl="0" algn="l">
              <a:spcBef>
                <a:spcPts val="1600"/>
              </a:spcBef>
              <a:spcAft>
                <a:spcPts val="0"/>
              </a:spcAft>
              <a:buNone/>
            </a:pPr>
            <a:r>
              <a:rPr b="1" lang="en">
                <a:solidFill>
                  <a:srgbClr val="434343"/>
                </a:solidFill>
              </a:rPr>
              <a:t>Who were your participants?</a:t>
            </a:r>
            <a:endParaRPr b="1">
              <a:solidFill>
                <a:srgbClr val="434343"/>
              </a:solidFill>
            </a:endParaRPr>
          </a:p>
          <a:p>
            <a:pPr indent="-317500" lvl="0" marL="457200" rtl="0" algn="l">
              <a:spcBef>
                <a:spcPts val="1600"/>
              </a:spcBef>
              <a:spcAft>
                <a:spcPts val="0"/>
              </a:spcAft>
              <a:buSzPts val="1400"/>
              <a:buChar char="●"/>
            </a:pPr>
            <a:r>
              <a:rPr lang="en" sz="1400">
                <a:solidFill>
                  <a:srgbClr val="434343"/>
                </a:solidFill>
              </a:rPr>
              <a:t>7 participants, with ages ranging from 18 - 30 year olds.</a:t>
            </a:r>
            <a:endParaRPr sz="1400">
              <a:solidFill>
                <a:srgbClr val="434343"/>
              </a:solidFill>
            </a:endParaRPr>
          </a:p>
          <a:p>
            <a:pPr indent="-317500" lvl="0" marL="457200" rtl="0" algn="l">
              <a:spcBef>
                <a:spcPts val="0"/>
              </a:spcBef>
              <a:spcAft>
                <a:spcPts val="0"/>
              </a:spcAft>
              <a:buClr>
                <a:srgbClr val="434343"/>
              </a:buClr>
              <a:buSzPts val="1400"/>
              <a:buChar char="●"/>
            </a:pPr>
            <a:r>
              <a:rPr lang="en" sz="1400">
                <a:solidFill>
                  <a:srgbClr val="434343"/>
                </a:solidFill>
              </a:rPr>
              <a:t>Each participant varied in technological literacy and ability.</a:t>
            </a:r>
            <a:endParaRPr sz="1400">
              <a:solidFill>
                <a:srgbClr val="43434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8"/>
          <p:cNvSpPr txBox="1"/>
          <p:nvPr>
            <p:ph type="title"/>
          </p:nvPr>
        </p:nvSpPr>
        <p:spPr>
          <a:xfrm>
            <a:off x="311700" y="1033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Usability Testing</a:t>
            </a:r>
            <a:endParaRPr/>
          </a:p>
        </p:txBody>
      </p:sp>
      <p:sp>
        <p:nvSpPr>
          <p:cNvPr id="280" name="Google Shape;280;p3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
        <p:nvSpPr>
          <p:cNvPr id="281" name="Google Shape;281;p38"/>
          <p:cNvSpPr txBox="1"/>
          <p:nvPr>
            <p:ph idx="1" type="body"/>
          </p:nvPr>
        </p:nvSpPr>
        <p:spPr>
          <a:xfrm>
            <a:off x="311700" y="780900"/>
            <a:ext cx="8520600" cy="38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Which </a:t>
            </a:r>
            <a:r>
              <a:rPr b="1" lang="en" u="sng">
                <a:solidFill>
                  <a:schemeClr val="accent2"/>
                </a:solidFill>
              </a:rPr>
              <a:t>qualitative</a:t>
            </a:r>
            <a:r>
              <a:rPr b="1" lang="en"/>
              <a:t> and </a:t>
            </a:r>
            <a:r>
              <a:rPr b="1" lang="en" u="sng">
                <a:solidFill>
                  <a:schemeClr val="accent3"/>
                </a:solidFill>
              </a:rPr>
              <a:t>quantitative</a:t>
            </a:r>
            <a:r>
              <a:rPr b="1" lang="en"/>
              <a:t> data did we collect?</a:t>
            </a:r>
            <a:endParaRPr b="1"/>
          </a:p>
          <a:p>
            <a:pPr indent="-298450" lvl="0" marL="457200" rtl="0" algn="l">
              <a:spcBef>
                <a:spcPts val="1600"/>
              </a:spcBef>
              <a:spcAft>
                <a:spcPts val="0"/>
              </a:spcAft>
              <a:buSzPts val="1100"/>
              <a:buChar char="●"/>
            </a:pPr>
            <a:r>
              <a:rPr lang="en" sz="1100"/>
              <a:t>Qualitative survey tasked with gathering users thoughts and opinions on the pages, allowing them to report any errors that were encountered and improvements that they would suggest.</a:t>
            </a:r>
            <a:endParaRPr sz="1100"/>
          </a:p>
          <a:p>
            <a:pPr indent="-298450" lvl="0" marL="457200" rtl="0" algn="l">
              <a:spcBef>
                <a:spcPts val="0"/>
              </a:spcBef>
              <a:spcAft>
                <a:spcPts val="0"/>
              </a:spcAft>
              <a:buSzPts val="1100"/>
              <a:buChar char="●"/>
            </a:pPr>
            <a:r>
              <a:rPr lang="en" sz="1100"/>
              <a:t>Quantitative survey was SUS scale test, a pre-designed survey used as a measuring system of accessibility.</a:t>
            </a:r>
            <a:endParaRPr sz="1100"/>
          </a:p>
          <a:p>
            <a:pPr indent="0" lvl="0" marL="0" rtl="0" algn="l">
              <a:spcBef>
                <a:spcPts val="1600"/>
              </a:spcBef>
              <a:spcAft>
                <a:spcPts val="0"/>
              </a:spcAft>
              <a:buNone/>
            </a:pPr>
            <a:r>
              <a:rPr b="1" lang="en"/>
              <a:t>What were our key findings?</a:t>
            </a:r>
            <a:endParaRPr b="1"/>
          </a:p>
          <a:p>
            <a:pPr indent="-298450" lvl="0" marL="457200" rtl="0" algn="l">
              <a:spcBef>
                <a:spcPts val="1600"/>
              </a:spcBef>
              <a:spcAft>
                <a:spcPts val="0"/>
              </a:spcAft>
              <a:buSzPts val="1100"/>
              <a:buChar char="●"/>
            </a:pPr>
            <a:r>
              <a:rPr lang="en" sz="1100"/>
              <a:t>From Qualitative survey, users reported enjoying colours and layout, but struggled with confusing buttons and encountered bugs in the page.</a:t>
            </a:r>
            <a:endParaRPr sz="1100"/>
          </a:p>
          <a:p>
            <a:pPr indent="-298450" lvl="0" marL="457200" rtl="0" algn="l">
              <a:spcBef>
                <a:spcPts val="0"/>
              </a:spcBef>
              <a:spcAft>
                <a:spcPts val="0"/>
              </a:spcAft>
              <a:buSzPts val="1100"/>
              <a:buChar char="●"/>
            </a:pPr>
            <a:r>
              <a:rPr lang="en" sz="1100"/>
              <a:t>From Quantitative survey, users found the system relatively accessible, but reported inconsistency in the system.</a:t>
            </a:r>
            <a:endParaRPr sz="1100"/>
          </a:p>
          <a:p>
            <a:pPr indent="0" lvl="0" marL="0" rtl="0" algn="l">
              <a:spcBef>
                <a:spcPts val="1600"/>
              </a:spcBef>
              <a:spcAft>
                <a:spcPts val="0"/>
              </a:spcAft>
              <a:buNone/>
            </a:pPr>
            <a:r>
              <a:rPr b="1" lang="en"/>
              <a:t>How did this inform future iterations of our design</a:t>
            </a:r>
            <a:r>
              <a:rPr b="1" lang="en"/>
              <a:t>?</a:t>
            </a:r>
            <a:endParaRPr b="1"/>
          </a:p>
          <a:p>
            <a:pPr indent="-298450" lvl="0" marL="457200" rtl="0" algn="l">
              <a:spcBef>
                <a:spcPts val="1600"/>
              </a:spcBef>
              <a:spcAft>
                <a:spcPts val="0"/>
              </a:spcAft>
              <a:buSzPts val="1100"/>
              <a:buChar char="●"/>
            </a:pPr>
            <a:r>
              <a:rPr lang="en" sz="1100"/>
              <a:t>Surveys informed us to remove any button that may not have a functional use at the time.</a:t>
            </a:r>
            <a:endParaRPr sz="1100"/>
          </a:p>
          <a:p>
            <a:pPr indent="-298450" lvl="0" marL="457200" rtl="0" algn="l">
              <a:spcBef>
                <a:spcPts val="0"/>
              </a:spcBef>
              <a:spcAft>
                <a:spcPts val="0"/>
              </a:spcAft>
              <a:buSzPts val="1100"/>
              <a:buChar char="●"/>
            </a:pPr>
            <a:r>
              <a:rPr lang="en" sz="1100"/>
              <a:t>Also informed us of how to layout page to confuse the user less.</a:t>
            </a:r>
            <a:endParaRPr sz="1100"/>
          </a:p>
          <a:p>
            <a:pPr indent="0" lvl="0" marL="0" rtl="0" algn="l">
              <a:spcBef>
                <a:spcPts val="1600"/>
              </a:spcBef>
              <a:spcAft>
                <a:spcPts val="1600"/>
              </a:spcAft>
              <a:buNone/>
            </a:pPr>
            <a:r>
              <a:t/>
            </a:r>
            <a:endParaRPr sz="1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5" name="Shape 285"/>
        <p:cNvGrpSpPr/>
        <p:nvPr/>
      </p:nvGrpSpPr>
      <p:grpSpPr>
        <a:xfrm>
          <a:off x="0" y="0"/>
          <a:ext cx="0" cy="0"/>
          <a:chOff x="0" y="0"/>
          <a:chExt cx="0" cy="0"/>
        </a:xfrm>
      </p:grpSpPr>
      <p:sp>
        <p:nvSpPr>
          <p:cNvPr id="286" name="Google Shape;286;p39"/>
          <p:cNvSpPr txBox="1"/>
          <p:nvPr>
            <p:ph type="title"/>
          </p:nvPr>
        </p:nvSpPr>
        <p:spPr>
          <a:xfrm>
            <a:off x="324500" y="1451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Usability Testing</a:t>
            </a:r>
            <a:endParaRPr/>
          </a:p>
        </p:txBody>
      </p:sp>
      <p:sp>
        <p:nvSpPr>
          <p:cNvPr id="287" name="Google Shape;287;p3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
        <p:nvSpPr>
          <p:cNvPr id="288" name="Google Shape;288;p39"/>
          <p:cNvSpPr txBox="1"/>
          <p:nvPr/>
        </p:nvSpPr>
        <p:spPr>
          <a:xfrm>
            <a:off x="337400" y="752950"/>
            <a:ext cx="8494800" cy="105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latin typeface="Roboto"/>
                <a:ea typeface="Roboto"/>
                <a:cs typeface="Roboto"/>
                <a:sym typeface="Roboto"/>
              </a:rPr>
              <a:t>Here is some evidence of the usability tests that were performed...</a:t>
            </a:r>
            <a:endParaRPr sz="1800">
              <a:solidFill>
                <a:schemeClr val="accent3"/>
              </a:solidFill>
              <a:latin typeface="Roboto"/>
              <a:ea typeface="Roboto"/>
              <a:cs typeface="Roboto"/>
              <a:sym typeface="Roboto"/>
            </a:endParaRPr>
          </a:p>
        </p:txBody>
      </p:sp>
      <p:sp>
        <p:nvSpPr>
          <p:cNvPr id="289" name="Google Shape;289;p39"/>
          <p:cNvSpPr txBox="1"/>
          <p:nvPr/>
        </p:nvSpPr>
        <p:spPr>
          <a:xfrm>
            <a:off x="337400" y="1521150"/>
            <a:ext cx="8494800" cy="228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latin typeface="Roboto"/>
                <a:ea typeface="Roboto"/>
                <a:cs typeface="Roboto"/>
                <a:sym typeface="Roboto"/>
              </a:rPr>
              <a:t>“Think Aloud” Test results:</a:t>
            </a:r>
            <a:endParaRPr b="1" sz="1800">
              <a:solidFill>
                <a:schemeClr val="accent3"/>
              </a:solidFill>
              <a:latin typeface="Roboto"/>
              <a:ea typeface="Roboto"/>
              <a:cs typeface="Roboto"/>
              <a:sym typeface="Roboto"/>
            </a:endParaRPr>
          </a:p>
          <a:p>
            <a:pPr indent="-342900" lvl="0" marL="457200" rtl="0" algn="l">
              <a:spcBef>
                <a:spcPts val="0"/>
              </a:spcBef>
              <a:spcAft>
                <a:spcPts val="0"/>
              </a:spcAft>
              <a:buClr>
                <a:srgbClr val="434343"/>
              </a:buClr>
              <a:buSzPts val="1800"/>
              <a:buFont typeface="Roboto"/>
              <a:buChar char="●"/>
            </a:pPr>
            <a:r>
              <a:rPr lang="en" sz="1800">
                <a:solidFill>
                  <a:srgbClr val="434343"/>
                </a:solidFill>
                <a:latin typeface="Roboto"/>
                <a:ea typeface="Roboto"/>
                <a:cs typeface="Roboto"/>
                <a:sym typeface="Roboto"/>
              </a:rPr>
              <a:t>Users reported that they enjoyed the “Simplicity”.</a:t>
            </a:r>
            <a:endParaRPr sz="1800">
              <a:solidFill>
                <a:srgbClr val="434343"/>
              </a:solidFill>
              <a:latin typeface="Roboto"/>
              <a:ea typeface="Roboto"/>
              <a:cs typeface="Roboto"/>
              <a:sym typeface="Roboto"/>
            </a:endParaRPr>
          </a:p>
          <a:p>
            <a:pPr indent="-342900" lvl="0" marL="457200" rtl="0" algn="l">
              <a:spcBef>
                <a:spcPts val="0"/>
              </a:spcBef>
              <a:spcAft>
                <a:spcPts val="0"/>
              </a:spcAft>
              <a:buClr>
                <a:srgbClr val="434343"/>
              </a:buClr>
              <a:buSzPts val="1800"/>
              <a:buFont typeface="Roboto"/>
              <a:buChar char="●"/>
            </a:pPr>
            <a:r>
              <a:rPr lang="en" sz="1800">
                <a:solidFill>
                  <a:srgbClr val="434343"/>
                </a:solidFill>
                <a:latin typeface="Roboto"/>
                <a:ea typeface="Roboto"/>
                <a:cs typeface="Roboto"/>
                <a:sym typeface="Roboto"/>
              </a:rPr>
              <a:t>Users also reported that the website used a “Nice choice of Colours”.</a:t>
            </a:r>
            <a:endParaRPr sz="1800">
              <a:solidFill>
                <a:srgbClr val="434343"/>
              </a:solidFill>
              <a:latin typeface="Roboto"/>
              <a:ea typeface="Roboto"/>
              <a:cs typeface="Roboto"/>
              <a:sym typeface="Roboto"/>
            </a:endParaRPr>
          </a:p>
          <a:p>
            <a:pPr indent="-342900" lvl="0" marL="457200" rtl="0" algn="l">
              <a:spcBef>
                <a:spcPts val="0"/>
              </a:spcBef>
              <a:spcAft>
                <a:spcPts val="0"/>
              </a:spcAft>
              <a:buClr>
                <a:srgbClr val="434343"/>
              </a:buClr>
              <a:buSzPts val="1800"/>
              <a:buFont typeface="Roboto"/>
              <a:buChar char="●"/>
            </a:pPr>
            <a:r>
              <a:rPr lang="en" sz="1800">
                <a:solidFill>
                  <a:srgbClr val="434343"/>
                </a:solidFill>
                <a:latin typeface="Roboto"/>
                <a:ea typeface="Roboto"/>
                <a:cs typeface="Roboto"/>
                <a:sym typeface="Roboto"/>
              </a:rPr>
              <a:t>Users also liked the “chat options”.</a:t>
            </a:r>
            <a:endParaRPr sz="1800">
              <a:solidFill>
                <a:srgbClr val="434343"/>
              </a:solidFill>
              <a:latin typeface="Roboto"/>
              <a:ea typeface="Roboto"/>
              <a:cs typeface="Roboto"/>
              <a:sym typeface="Roboto"/>
            </a:endParaRPr>
          </a:p>
          <a:p>
            <a:pPr indent="-342900" lvl="0" marL="457200" rtl="0" algn="l">
              <a:spcBef>
                <a:spcPts val="0"/>
              </a:spcBef>
              <a:spcAft>
                <a:spcPts val="0"/>
              </a:spcAft>
              <a:buClr>
                <a:srgbClr val="434343"/>
              </a:buClr>
              <a:buSzPts val="1800"/>
              <a:buFont typeface="Roboto"/>
              <a:buChar char="●"/>
            </a:pPr>
            <a:r>
              <a:rPr lang="en" sz="1800">
                <a:solidFill>
                  <a:srgbClr val="434343"/>
                </a:solidFill>
                <a:latin typeface="Roboto"/>
                <a:ea typeface="Roboto"/>
                <a:cs typeface="Roboto"/>
                <a:sym typeface="Roboto"/>
              </a:rPr>
              <a:t>Some users experienced confusion with which buttons to use.</a:t>
            </a:r>
            <a:endParaRPr sz="1800">
              <a:solidFill>
                <a:srgbClr val="434343"/>
              </a:solidFill>
              <a:latin typeface="Roboto"/>
              <a:ea typeface="Roboto"/>
              <a:cs typeface="Roboto"/>
              <a:sym typeface="Roboto"/>
            </a:endParaRPr>
          </a:p>
          <a:p>
            <a:pPr indent="-342900" lvl="0" marL="457200" rtl="0" algn="l">
              <a:spcBef>
                <a:spcPts val="0"/>
              </a:spcBef>
              <a:spcAft>
                <a:spcPts val="0"/>
              </a:spcAft>
              <a:buClr>
                <a:srgbClr val="434343"/>
              </a:buClr>
              <a:buSzPts val="1800"/>
              <a:buFont typeface="Roboto"/>
              <a:buChar char="●"/>
            </a:pPr>
            <a:r>
              <a:rPr lang="en" sz="1800">
                <a:solidFill>
                  <a:srgbClr val="434343"/>
                </a:solidFill>
                <a:latin typeface="Roboto"/>
                <a:ea typeface="Roboto"/>
                <a:cs typeface="Roboto"/>
                <a:sym typeface="Roboto"/>
              </a:rPr>
              <a:t>Several users experienced an error with the registration page due to a design fault.</a:t>
            </a:r>
            <a:endParaRPr sz="1800">
              <a:solidFill>
                <a:srgbClr val="434343"/>
              </a:solidFill>
              <a:latin typeface="Roboto"/>
              <a:ea typeface="Roboto"/>
              <a:cs typeface="Roboto"/>
              <a:sym typeface="Roboto"/>
            </a:endParaRPr>
          </a:p>
          <a:p>
            <a:pPr indent="0" lvl="0" marL="0" rtl="0" algn="l">
              <a:spcBef>
                <a:spcPts val="0"/>
              </a:spcBef>
              <a:spcAft>
                <a:spcPts val="0"/>
              </a:spcAft>
              <a:buNone/>
            </a:pPr>
            <a:r>
              <a:t/>
            </a:r>
            <a:endParaRPr sz="1800">
              <a:solidFill>
                <a:schemeClr val="accent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40"/>
          <p:cNvSpPr txBox="1"/>
          <p:nvPr>
            <p:ph type="title"/>
          </p:nvPr>
        </p:nvSpPr>
        <p:spPr>
          <a:xfrm>
            <a:off x="324500" y="1451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Usability Testing</a:t>
            </a:r>
            <a:endParaRPr/>
          </a:p>
        </p:txBody>
      </p:sp>
      <p:sp>
        <p:nvSpPr>
          <p:cNvPr id="295" name="Google Shape;295;p4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
        <p:nvSpPr>
          <p:cNvPr id="296" name="Google Shape;296;p40"/>
          <p:cNvSpPr txBox="1"/>
          <p:nvPr/>
        </p:nvSpPr>
        <p:spPr>
          <a:xfrm>
            <a:off x="337400" y="752950"/>
            <a:ext cx="8494800" cy="105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latin typeface="Roboto"/>
                <a:ea typeface="Roboto"/>
                <a:cs typeface="Roboto"/>
                <a:sym typeface="Roboto"/>
              </a:rPr>
              <a:t>Here is some evidence of the usability tests that were performed...</a:t>
            </a:r>
            <a:endParaRPr sz="1800">
              <a:solidFill>
                <a:schemeClr val="accent3"/>
              </a:solidFill>
              <a:latin typeface="Roboto"/>
              <a:ea typeface="Roboto"/>
              <a:cs typeface="Roboto"/>
              <a:sym typeface="Roboto"/>
            </a:endParaRPr>
          </a:p>
        </p:txBody>
      </p:sp>
      <p:sp>
        <p:nvSpPr>
          <p:cNvPr id="297" name="Google Shape;297;p40"/>
          <p:cNvSpPr txBox="1"/>
          <p:nvPr/>
        </p:nvSpPr>
        <p:spPr>
          <a:xfrm>
            <a:off x="324600" y="1196225"/>
            <a:ext cx="8494800" cy="228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latin typeface="Roboto"/>
                <a:ea typeface="Roboto"/>
                <a:cs typeface="Roboto"/>
                <a:sym typeface="Roboto"/>
              </a:rPr>
              <a:t>Qualitative Survey </a:t>
            </a:r>
            <a:r>
              <a:rPr b="1" lang="en" sz="1800">
                <a:solidFill>
                  <a:schemeClr val="accent3"/>
                </a:solidFill>
                <a:latin typeface="Roboto"/>
                <a:ea typeface="Roboto"/>
                <a:cs typeface="Roboto"/>
                <a:sym typeface="Roboto"/>
              </a:rPr>
              <a:t>Test results:</a:t>
            </a:r>
            <a:endParaRPr b="1" sz="1800">
              <a:solidFill>
                <a:schemeClr val="accent3"/>
              </a:solidFill>
              <a:latin typeface="Roboto"/>
              <a:ea typeface="Roboto"/>
              <a:cs typeface="Roboto"/>
              <a:sym typeface="Roboto"/>
            </a:endParaRPr>
          </a:p>
          <a:p>
            <a:pPr indent="0" lvl="0" marL="457200" rtl="0" algn="l">
              <a:spcBef>
                <a:spcPts val="0"/>
              </a:spcBef>
              <a:spcAft>
                <a:spcPts val="0"/>
              </a:spcAft>
              <a:buNone/>
            </a:pPr>
            <a:r>
              <a:t/>
            </a:r>
            <a:endParaRPr b="1" sz="1800">
              <a:solidFill>
                <a:srgbClr val="43434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p:txBody>
      </p:sp>
      <p:pic>
        <p:nvPicPr>
          <p:cNvPr id="298" name="Google Shape;298;p40"/>
          <p:cNvPicPr preferRelativeResize="0"/>
          <p:nvPr/>
        </p:nvPicPr>
        <p:blipFill>
          <a:blip r:embed="rId3">
            <a:alphaModFix/>
          </a:blip>
          <a:stretch>
            <a:fillRect/>
          </a:stretch>
        </p:blipFill>
        <p:spPr>
          <a:xfrm>
            <a:off x="490225" y="1631550"/>
            <a:ext cx="2959126" cy="3097151"/>
          </a:xfrm>
          <a:prstGeom prst="rect">
            <a:avLst/>
          </a:prstGeom>
          <a:noFill/>
          <a:ln>
            <a:noFill/>
          </a:ln>
        </p:spPr>
      </p:pic>
      <p:pic>
        <p:nvPicPr>
          <p:cNvPr id="299" name="Google Shape;299;p40"/>
          <p:cNvPicPr preferRelativeResize="0"/>
          <p:nvPr/>
        </p:nvPicPr>
        <p:blipFill>
          <a:blip r:embed="rId4">
            <a:alphaModFix/>
          </a:blip>
          <a:stretch>
            <a:fillRect/>
          </a:stretch>
        </p:blipFill>
        <p:spPr>
          <a:xfrm>
            <a:off x="3954426" y="1631550"/>
            <a:ext cx="3044574" cy="320685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3" name="Shape 303"/>
        <p:cNvGrpSpPr/>
        <p:nvPr/>
      </p:nvGrpSpPr>
      <p:grpSpPr>
        <a:xfrm>
          <a:off x="0" y="0"/>
          <a:ext cx="0" cy="0"/>
          <a:chOff x="0" y="0"/>
          <a:chExt cx="0" cy="0"/>
        </a:xfrm>
      </p:grpSpPr>
      <p:sp>
        <p:nvSpPr>
          <p:cNvPr id="304" name="Google Shape;304;p41"/>
          <p:cNvSpPr txBox="1"/>
          <p:nvPr>
            <p:ph type="title"/>
          </p:nvPr>
        </p:nvSpPr>
        <p:spPr>
          <a:xfrm>
            <a:off x="324500" y="1451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Usability Testing</a:t>
            </a:r>
            <a:endParaRPr/>
          </a:p>
        </p:txBody>
      </p:sp>
      <p:sp>
        <p:nvSpPr>
          <p:cNvPr id="305" name="Google Shape;305;p4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
        <p:nvSpPr>
          <p:cNvPr id="306" name="Google Shape;306;p41"/>
          <p:cNvSpPr txBox="1"/>
          <p:nvPr/>
        </p:nvSpPr>
        <p:spPr>
          <a:xfrm>
            <a:off x="337400" y="752950"/>
            <a:ext cx="8494800" cy="105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latin typeface="Roboto"/>
                <a:ea typeface="Roboto"/>
                <a:cs typeface="Roboto"/>
                <a:sym typeface="Roboto"/>
              </a:rPr>
              <a:t>Here is some evidence of the usability tests that were performed...</a:t>
            </a:r>
            <a:endParaRPr sz="1800">
              <a:solidFill>
                <a:schemeClr val="accent3"/>
              </a:solidFill>
              <a:latin typeface="Roboto"/>
              <a:ea typeface="Roboto"/>
              <a:cs typeface="Roboto"/>
              <a:sym typeface="Roboto"/>
            </a:endParaRPr>
          </a:p>
        </p:txBody>
      </p:sp>
      <p:sp>
        <p:nvSpPr>
          <p:cNvPr id="307" name="Google Shape;307;p41"/>
          <p:cNvSpPr txBox="1"/>
          <p:nvPr/>
        </p:nvSpPr>
        <p:spPr>
          <a:xfrm>
            <a:off x="324600" y="1196225"/>
            <a:ext cx="8494800" cy="228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3"/>
                </a:solidFill>
                <a:latin typeface="Roboto"/>
                <a:ea typeface="Roboto"/>
                <a:cs typeface="Roboto"/>
                <a:sym typeface="Roboto"/>
              </a:rPr>
              <a:t>Quantitative</a:t>
            </a:r>
            <a:r>
              <a:rPr b="1" lang="en" sz="1800">
                <a:solidFill>
                  <a:schemeClr val="accent3"/>
                </a:solidFill>
                <a:latin typeface="Roboto"/>
                <a:ea typeface="Roboto"/>
                <a:cs typeface="Roboto"/>
                <a:sym typeface="Roboto"/>
              </a:rPr>
              <a:t> Survey Test results:</a:t>
            </a:r>
            <a:endParaRPr b="1" sz="1800">
              <a:solidFill>
                <a:schemeClr val="accent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a:p>
            <a:pPr indent="-342900" lvl="0" marL="457200" rtl="0" algn="l">
              <a:spcBef>
                <a:spcPts val="0"/>
              </a:spcBef>
              <a:spcAft>
                <a:spcPts val="0"/>
              </a:spcAft>
              <a:buClr>
                <a:srgbClr val="666666"/>
              </a:buClr>
              <a:buSzPts val="1800"/>
              <a:buFont typeface="Roboto"/>
              <a:buChar char="●"/>
            </a:pPr>
            <a:r>
              <a:rPr b="1" lang="en" sz="1800">
                <a:solidFill>
                  <a:srgbClr val="666666"/>
                </a:solidFill>
                <a:latin typeface="Roboto"/>
                <a:ea typeface="Roboto"/>
                <a:cs typeface="Roboto"/>
                <a:sym typeface="Roboto"/>
              </a:rPr>
              <a:t>81.2% average rating</a:t>
            </a:r>
            <a:endParaRPr b="1" sz="1800">
              <a:solidFill>
                <a:srgbClr val="666666"/>
              </a:solidFill>
              <a:latin typeface="Roboto"/>
              <a:ea typeface="Roboto"/>
              <a:cs typeface="Roboto"/>
              <a:sym typeface="Roboto"/>
            </a:endParaRPr>
          </a:p>
          <a:p>
            <a:pPr indent="0" lvl="0" marL="457200" rtl="0" algn="l">
              <a:spcBef>
                <a:spcPts val="0"/>
              </a:spcBef>
              <a:spcAft>
                <a:spcPts val="0"/>
              </a:spcAft>
              <a:buNone/>
            </a:pPr>
            <a:r>
              <a:t/>
            </a:r>
            <a:endParaRPr b="1" sz="1800">
              <a:solidFill>
                <a:srgbClr val="666666"/>
              </a:solidFill>
              <a:latin typeface="Roboto"/>
              <a:ea typeface="Roboto"/>
              <a:cs typeface="Roboto"/>
              <a:sym typeface="Roboto"/>
            </a:endParaRPr>
          </a:p>
          <a:p>
            <a:pPr indent="-342900" lvl="0" marL="457200" rtl="0" algn="l">
              <a:spcBef>
                <a:spcPts val="0"/>
              </a:spcBef>
              <a:spcAft>
                <a:spcPts val="0"/>
              </a:spcAft>
              <a:buClr>
                <a:srgbClr val="666666"/>
              </a:buClr>
              <a:buSzPts val="1800"/>
              <a:buFont typeface="Roboto"/>
              <a:buChar char="●"/>
            </a:pPr>
            <a:r>
              <a:rPr b="1" lang="en" sz="1800">
                <a:solidFill>
                  <a:srgbClr val="666666"/>
                </a:solidFill>
                <a:latin typeface="Roboto"/>
                <a:ea typeface="Roboto"/>
                <a:cs typeface="Roboto"/>
                <a:sym typeface="Roboto"/>
              </a:rPr>
              <a:t>A rank usability</a:t>
            </a:r>
            <a:endParaRPr b="1" sz="1800">
              <a:solidFill>
                <a:srgbClr val="666666"/>
              </a:solidFill>
              <a:latin typeface="Roboto"/>
              <a:ea typeface="Roboto"/>
              <a:cs typeface="Roboto"/>
              <a:sym typeface="Roboto"/>
            </a:endParaRPr>
          </a:p>
          <a:p>
            <a:pPr indent="0" lvl="0" marL="457200" rtl="0" algn="l">
              <a:spcBef>
                <a:spcPts val="0"/>
              </a:spcBef>
              <a:spcAft>
                <a:spcPts val="0"/>
              </a:spcAft>
              <a:buNone/>
            </a:pPr>
            <a:r>
              <a:t/>
            </a:r>
            <a:endParaRPr b="1" sz="1800">
              <a:solidFill>
                <a:srgbClr val="666666"/>
              </a:solidFill>
              <a:latin typeface="Roboto"/>
              <a:ea typeface="Roboto"/>
              <a:cs typeface="Roboto"/>
              <a:sym typeface="Roboto"/>
            </a:endParaRPr>
          </a:p>
          <a:p>
            <a:pPr indent="0" lvl="0" marL="0" rtl="0" algn="l">
              <a:spcBef>
                <a:spcPts val="0"/>
              </a:spcBef>
              <a:spcAft>
                <a:spcPts val="0"/>
              </a:spcAft>
              <a:buNone/>
            </a:pPr>
            <a:r>
              <a:t/>
            </a:r>
            <a:endParaRPr b="1" sz="1800">
              <a:solidFill>
                <a:srgbClr val="666666"/>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a:p>
            <a:pPr indent="0" lvl="0" marL="0" rtl="0" algn="l">
              <a:spcBef>
                <a:spcPts val="0"/>
              </a:spcBef>
              <a:spcAft>
                <a:spcPts val="0"/>
              </a:spcAft>
              <a:buNone/>
            </a:pPr>
            <a:r>
              <a:t/>
            </a:r>
            <a:endParaRPr b="1" sz="1800">
              <a:solidFill>
                <a:schemeClr val="accent3"/>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Similar Comparisons</a:t>
            </a:r>
            <a:endParaRPr/>
          </a:p>
        </p:txBody>
      </p:sp>
      <p:sp>
        <p:nvSpPr>
          <p:cNvPr id="102" name="Google Shape;102;p1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graphicFrame>
        <p:nvGraphicFramePr>
          <p:cNvPr id="103" name="Google Shape;103;p15"/>
          <p:cNvGraphicFramePr/>
          <p:nvPr/>
        </p:nvGraphicFramePr>
        <p:xfrm>
          <a:off x="311700" y="1017750"/>
          <a:ext cx="3000000" cy="3000000"/>
        </p:xfrm>
        <a:graphic>
          <a:graphicData uri="http://schemas.openxmlformats.org/drawingml/2006/table">
            <a:tbl>
              <a:tblPr>
                <a:noFill/>
                <a:tableStyleId>{388FF5DD-176A-4271-AF3F-9762ACD54575}</a:tableStyleId>
              </a:tblPr>
              <a:tblGrid>
                <a:gridCol w="2840200"/>
                <a:gridCol w="2840200"/>
                <a:gridCol w="2840200"/>
              </a:tblGrid>
              <a:tr h="695750">
                <a:tc>
                  <a:txBody>
                    <a:bodyPr>
                      <a:noAutofit/>
                    </a:bodyPr>
                    <a:lstStyle/>
                    <a:p>
                      <a:pPr indent="0" lvl="0" marL="0" rtl="0" algn="l">
                        <a:spcBef>
                          <a:spcPts val="0"/>
                        </a:spcBef>
                        <a:spcAft>
                          <a:spcPts val="0"/>
                        </a:spcAft>
                        <a:buNone/>
                      </a:pPr>
                      <a:r>
                        <a:rPr lang="en" sz="1800">
                          <a:solidFill>
                            <a:schemeClr val="accent3"/>
                          </a:solidFill>
                          <a:latin typeface="Roboto"/>
                          <a:ea typeface="Roboto"/>
                          <a:cs typeface="Roboto"/>
                          <a:sym typeface="Roboto"/>
                        </a:rPr>
                        <a:t>Name</a:t>
                      </a:r>
                      <a:endParaRPr sz="1800">
                        <a:solidFill>
                          <a:schemeClr val="accent3"/>
                        </a:solidFill>
                        <a:latin typeface="Roboto"/>
                        <a:ea typeface="Roboto"/>
                        <a:cs typeface="Roboto"/>
                        <a:sym typeface="Roboto"/>
                      </a:endParaRPr>
                    </a:p>
                  </a:txBody>
                  <a:tcPr marT="91425" marB="91425" marR="91425" marL="91425"/>
                </a:tc>
                <a:tc>
                  <a:txBody>
                    <a:bodyPr>
                      <a:noAutofit/>
                    </a:bodyPr>
                    <a:lstStyle/>
                    <a:p>
                      <a:pPr indent="0" lvl="0" marL="0" rtl="0" algn="l">
                        <a:spcBef>
                          <a:spcPts val="0"/>
                        </a:spcBef>
                        <a:spcAft>
                          <a:spcPts val="0"/>
                        </a:spcAft>
                        <a:buNone/>
                      </a:pPr>
                      <a:r>
                        <a:rPr lang="en" sz="1800">
                          <a:solidFill>
                            <a:schemeClr val="accent3"/>
                          </a:solidFill>
                          <a:latin typeface="Roboto"/>
                          <a:ea typeface="Roboto"/>
                          <a:cs typeface="Roboto"/>
                          <a:sym typeface="Roboto"/>
                        </a:rPr>
                        <a:t>Description</a:t>
                      </a:r>
                      <a:endParaRPr sz="1800">
                        <a:solidFill>
                          <a:schemeClr val="accent3"/>
                        </a:solidFill>
                        <a:latin typeface="Roboto"/>
                        <a:ea typeface="Roboto"/>
                        <a:cs typeface="Roboto"/>
                        <a:sym typeface="Roboto"/>
                      </a:endParaRPr>
                    </a:p>
                  </a:txBody>
                  <a:tcPr marT="91425" marB="91425" marR="91425" marL="91425"/>
                </a:tc>
                <a:tc>
                  <a:txBody>
                    <a:bodyPr>
                      <a:noAutofit/>
                    </a:bodyPr>
                    <a:lstStyle/>
                    <a:p>
                      <a:pPr indent="0" lvl="0" marL="0" rtl="0" algn="l">
                        <a:spcBef>
                          <a:spcPts val="0"/>
                        </a:spcBef>
                        <a:spcAft>
                          <a:spcPts val="0"/>
                        </a:spcAft>
                        <a:buNone/>
                      </a:pPr>
                      <a:r>
                        <a:rPr lang="en" sz="1800">
                          <a:solidFill>
                            <a:schemeClr val="accent3"/>
                          </a:solidFill>
                          <a:latin typeface="Roboto"/>
                          <a:ea typeface="Roboto"/>
                          <a:cs typeface="Roboto"/>
                          <a:sym typeface="Roboto"/>
                        </a:rPr>
                        <a:t>Similarities/Differences</a:t>
                      </a:r>
                      <a:endParaRPr sz="1800">
                        <a:solidFill>
                          <a:schemeClr val="accent3"/>
                        </a:solidFill>
                        <a:latin typeface="Roboto"/>
                        <a:ea typeface="Roboto"/>
                        <a:cs typeface="Roboto"/>
                        <a:sym typeface="Roboto"/>
                      </a:endParaRPr>
                    </a:p>
                  </a:txBody>
                  <a:tcPr marT="91425" marB="91425" marR="91425" marL="91425"/>
                </a:tc>
              </a:tr>
              <a:tr h="500600">
                <a:tc>
                  <a:txBody>
                    <a:bodyPr>
                      <a:noAutofit/>
                    </a:bodyPr>
                    <a:lstStyle/>
                    <a:p>
                      <a:pPr indent="0" lvl="0" marL="0" rtl="0" algn="l">
                        <a:spcBef>
                          <a:spcPts val="0"/>
                        </a:spcBef>
                        <a:spcAft>
                          <a:spcPts val="0"/>
                        </a:spcAft>
                        <a:buNone/>
                      </a:pPr>
                      <a:r>
                        <a:rPr lang="en" sz="1000">
                          <a:latin typeface="Roboto"/>
                          <a:ea typeface="Roboto"/>
                          <a:cs typeface="Roboto"/>
                          <a:sym typeface="Roboto"/>
                        </a:rPr>
                        <a:t>Watch2Gether</a:t>
                      </a:r>
                      <a:endParaRPr sz="1000">
                        <a:latin typeface="Roboto"/>
                        <a:ea typeface="Roboto"/>
                        <a:cs typeface="Roboto"/>
                        <a:sym typeface="Roboto"/>
                      </a:endParaRPr>
                    </a:p>
                  </a:txBody>
                  <a:tcPr marT="91425" marB="91425" marR="91425" marL="91425"/>
                </a:tc>
                <a:tc>
                  <a:txBody>
                    <a:bodyPr>
                      <a:noAutofit/>
                    </a:bodyPr>
                    <a:lstStyle/>
                    <a:p>
                      <a:pPr indent="0" lvl="0" marL="0" rtl="0" algn="l">
                        <a:spcBef>
                          <a:spcPts val="0"/>
                        </a:spcBef>
                        <a:spcAft>
                          <a:spcPts val="0"/>
                        </a:spcAft>
                        <a:buNone/>
                      </a:pPr>
                      <a:r>
                        <a:rPr lang="en" sz="1000">
                          <a:latin typeface="Roboto"/>
                          <a:ea typeface="Roboto"/>
                          <a:cs typeface="Roboto"/>
                          <a:sym typeface="Roboto"/>
                        </a:rPr>
                        <a:t>Screen sharing website which allows visitors and registered users to watch media online.</a:t>
                      </a:r>
                      <a:endParaRPr sz="1000">
                        <a:latin typeface="Roboto"/>
                        <a:ea typeface="Roboto"/>
                        <a:cs typeface="Roboto"/>
                        <a:sym typeface="Roboto"/>
                      </a:endParaRPr>
                    </a:p>
                  </a:txBody>
                  <a:tcPr marT="91425" marB="91425" marR="91425" marL="91425"/>
                </a:tc>
                <a:tc>
                  <a:txBody>
                    <a:bodyPr>
                      <a:noAutofit/>
                    </a:bodyPr>
                    <a:lstStyle/>
                    <a:p>
                      <a:pPr indent="0" lvl="0" marL="0" rtl="0" algn="l">
                        <a:spcBef>
                          <a:spcPts val="0"/>
                        </a:spcBef>
                        <a:spcAft>
                          <a:spcPts val="0"/>
                        </a:spcAft>
                        <a:buNone/>
                      </a:pPr>
                      <a:r>
                        <a:rPr lang="en" sz="1000">
                          <a:latin typeface="Roboto"/>
                          <a:ea typeface="Roboto"/>
                          <a:cs typeface="Roboto"/>
                          <a:sym typeface="Roboto"/>
                        </a:rPr>
                        <a:t>Website allows chat and shared videos to be </a:t>
                      </a:r>
                      <a:r>
                        <a:rPr lang="en" sz="1000">
                          <a:latin typeface="Roboto"/>
                          <a:ea typeface="Roboto"/>
                          <a:cs typeface="Roboto"/>
                          <a:sym typeface="Roboto"/>
                        </a:rPr>
                        <a:t>simultaneously</a:t>
                      </a:r>
                      <a:r>
                        <a:rPr lang="en" sz="1000">
                          <a:latin typeface="Roboto"/>
                          <a:ea typeface="Roboto"/>
                          <a:cs typeface="Roboto"/>
                          <a:sym typeface="Roboto"/>
                        </a:rPr>
                        <a:t> watched.</a:t>
                      </a:r>
                      <a:endParaRPr sz="1000">
                        <a:latin typeface="Roboto"/>
                        <a:ea typeface="Roboto"/>
                        <a:cs typeface="Roboto"/>
                        <a:sym typeface="Roboto"/>
                      </a:endParaRPr>
                    </a:p>
                  </a:txBody>
                  <a:tcPr marT="91425" marB="91425" marR="91425" marL="91425"/>
                </a:tc>
              </a:tr>
              <a:tr h="598175">
                <a:tc>
                  <a:txBody>
                    <a:bodyPr>
                      <a:noAutofit/>
                    </a:bodyPr>
                    <a:lstStyle/>
                    <a:p>
                      <a:pPr indent="0" lvl="0" marL="0" rtl="0" algn="l">
                        <a:spcBef>
                          <a:spcPts val="0"/>
                        </a:spcBef>
                        <a:spcAft>
                          <a:spcPts val="0"/>
                        </a:spcAft>
                        <a:buNone/>
                      </a:pPr>
                      <a:r>
                        <a:rPr lang="en" sz="1000">
                          <a:latin typeface="Roboto"/>
                          <a:ea typeface="Roboto"/>
                          <a:cs typeface="Roboto"/>
                          <a:sym typeface="Roboto"/>
                        </a:rPr>
                        <a:t>Youtube</a:t>
                      </a:r>
                      <a:endParaRPr sz="1000">
                        <a:latin typeface="Roboto"/>
                        <a:ea typeface="Roboto"/>
                        <a:cs typeface="Roboto"/>
                        <a:sym typeface="Roboto"/>
                      </a:endParaRPr>
                    </a:p>
                  </a:txBody>
                  <a:tcPr marT="91425" marB="91425" marR="91425" marL="91425"/>
                </a:tc>
                <a:tc>
                  <a:txBody>
                    <a:bodyPr>
                      <a:noAutofit/>
                    </a:bodyPr>
                    <a:lstStyle/>
                    <a:p>
                      <a:pPr indent="0" lvl="0" marL="0" rtl="0" algn="l">
                        <a:spcBef>
                          <a:spcPts val="0"/>
                        </a:spcBef>
                        <a:spcAft>
                          <a:spcPts val="0"/>
                        </a:spcAft>
                        <a:buNone/>
                      </a:pPr>
                      <a:r>
                        <a:rPr lang="en" sz="1000">
                          <a:latin typeface="Roboto"/>
                          <a:ea typeface="Roboto"/>
                          <a:cs typeface="Roboto"/>
                          <a:sym typeface="Roboto"/>
                        </a:rPr>
                        <a:t>Hugely popular video sharing website which allows users to watch and produce videos. Also acts as a platform for social media.</a:t>
                      </a:r>
                      <a:endParaRPr sz="1000">
                        <a:latin typeface="Roboto"/>
                        <a:ea typeface="Roboto"/>
                        <a:cs typeface="Roboto"/>
                        <a:sym typeface="Roboto"/>
                      </a:endParaRPr>
                    </a:p>
                  </a:txBody>
                  <a:tcPr marT="91425" marB="91425" marR="91425" marL="91425"/>
                </a:tc>
                <a:tc>
                  <a:txBody>
                    <a:bodyPr>
                      <a:noAutofit/>
                    </a:bodyPr>
                    <a:lstStyle/>
                    <a:p>
                      <a:pPr indent="0" lvl="0" marL="0" rtl="0" algn="l">
                        <a:spcBef>
                          <a:spcPts val="0"/>
                        </a:spcBef>
                        <a:spcAft>
                          <a:spcPts val="0"/>
                        </a:spcAft>
                        <a:buNone/>
                      </a:pPr>
                      <a:r>
                        <a:rPr lang="en" sz="1000">
                          <a:latin typeface="Roboto"/>
                          <a:ea typeface="Roboto"/>
                          <a:cs typeface="Roboto"/>
                          <a:sym typeface="Roboto"/>
                        </a:rPr>
                        <a:t>Large database of videos to watch with some livestream chat elements.</a:t>
                      </a:r>
                      <a:endParaRPr sz="1000">
                        <a:latin typeface="Roboto"/>
                        <a:ea typeface="Roboto"/>
                        <a:cs typeface="Roboto"/>
                        <a:sym typeface="Roboto"/>
                      </a:endParaRPr>
                    </a:p>
                  </a:txBody>
                  <a:tcPr marT="91425" marB="91425" marR="91425" marL="91425"/>
                </a:tc>
              </a:tr>
              <a:tr h="444850">
                <a:tc>
                  <a:txBody>
                    <a:bodyPr>
                      <a:noAutofit/>
                    </a:bodyPr>
                    <a:lstStyle/>
                    <a:p>
                      <a:pPr indent="0" lvl="0" marL="0" rtl="0" algn="l">
                        <a:spcBef>
                          <a:spcPts val="0"/>
                        </a:spcBef>
                        <a:spcAft>
                          <a:spcPts val="0"/>
                        </a:spcAft>
                        <a:buNone/>
                      </a:pPr>
                      <a:r>
                        <a:rPr lang="en" sz="1000">
                          <a:latin typeface="Roboto"/>
                          <a:ea typeface="Roboto"/>
                          <a:cs typeface="Roboto"/>
                          <a:sym typeface="Roboto"/>
                        </a:rPr>
                        <a:t>Twitch</a:t>
                      </a:r>
                      <a:endParaRPr sz="10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latin typeface="Roboto"/>
                          <a:ea typeface="Roboto"/>
                          <a:cs typeface="Roboto"/>
                          <a:sym typeface="Roboto"/>
                        </a:rPr>
                        <a:t>Video streaming service and social media platform. Originally built for gaming.</a:t>
                      </a:r>
                      <a:endParaRPr sz="10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latin typeface="Roboto"/>
                          <a:ea typeface="Roboto"/>
                          <a:cs typeface="Roboto"/>
                          <a:sym typeface="Roboto"/>
                        </a:rPr>
                        <a:t>Live videos and streams where users can live chat.</a:t>
                      </a:r>
                      <a:endParaRPr sz="1000">
                        <a:latin typeface="Roboto"/>
                        <a:ea typeface="Roboto"/>
                        <a:cs typeface="Roboto"/>
                        <a:sym typeface="Roboto"/>
                      </a:endParaRPr>
                    </a:p>
                  </a:txBody>
                  <a:tcPr marT="91425" marB="91425" marR="91425" marL="91425"/>
                </a:tc>
              </a:tr>
              <a:tr h="472725">
                <a:tc>
                  <a:txBody>
                    <a:bodyPr>
                      <a:noAutofit/>
                    </a:bodyPr>
                    <a:lstStyle/>
                    <a:p>
                      <a:pPr indent="0" lvl="0" marL="0" rtl="0" algn="l">
                        <a:spcBef>
                          <a:spcPts val="0"/>
                        </a:spcBef>
                        <a:spcAft>
                          <a:spcPts val="0"/>
                        </a:spcAft>
                        <a:buNone/>
                      </a:pPr>
                      <a:r>
                        <a:rPr lang="en" sz="1000">
                          <a:latin typeface="Roboto"/>
                          <a:ea typeface="Roboto"/>
                          <a:cs typeface="Roboto"/>
                          <a:sym typeface="Roboto"/>
                        </a:rPr>
                        <a:t>Amazon Prime</a:t>
                      </a:r>
                      <a:endParaRPr sz="10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latin typeface="Roboto"/>
                          <a:ea typeface="Roboto"/>
                          <a:cs typeface="Roboto"/>
                          <a:sym typeface="Roboto"/>
                        </a:rPr>
                        <a:t>Movie/TV Streaming subscription based service. Part of an overall package.</a:t>
                      </a:r>
                      <a:endParaRPr sz="10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latin typeface="Roboto"/>
                          <a:ea typeface="Roboto"/>
                          <a:cs typeface="Roboto"/>
                          <a:sym typeface="Roboto"/>
                        </a:rPr>
                        <a:t>Large database of movies and TV shows to watch on demand.</a:t>
                      </a:r>
                      <a:endParaRPr sz="10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tcPr>
                </a:tc>
              </a:tr>
              <a:tr h="458775">
                <a:tc>
                  <a:txBody>
                    <a:bodyPr>
                      <a:noAutofit/>
                    </a:bodyPr>
                    <a:lstStyle/>
                    <a:p>
                      <a:pPr indent="0" lvl="0" marL="0" rtl="0" algn="l">
                        <a:spcBef>
                          <a:spcPts val="0"/>
                        </a:spcBef>
                        <a:spcAft>
                          <a:spcPts val="0"/>
                        </a:spcAft>
                        <a:buNone/>
                      </a:pPr>
                      <a:r>
                        <a:rPr lang="en" sz="1000">
                          <a:latin typeface="Roboto"/>
                          <a:ea typeface="Roboto"/>
                          <a:cs typeface="Roboto"/>
                          <a:sym typeface="Roboto"/>
                        </a:rPr>
                        <a:t>Netflix</a:t>
                      </a:r>
                      <a:endParaRPr sz="10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latin typeface="Roboto"/>
                          <a:ea typeface="Roboto"/>
                          <a:cs typeface="Roboto"/>
                          <a:sym typeface="Roboto"/>
                        </a:rPr>
                        <a:t>Movie/TV Streaming subscription based service.</a:t>
                      </a:r>
                      <a:endParaRPr sz="10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noAutofit/>
                    </a:bodyPr>
                    <a:lstStyle/>
                    <a:p>
                      <a:pPr indent="0" lvl="0" marL="0" rtl="0" algn="l">
                        <a:spcBef>
                          <a:spcPts val="0"/>
                        </a:spcBef>
                        <a:spcAft>
                          <a:spcPts val="0"/>
                        </a:spcAft>
                        <a:buNone/>
                      </a:pPr>
                      <a:r>
                        <a:rPr lang="en" sz="1000">
                          <a:latin typeface="Roboto"/>
                          <a:ea typeface="Roboto"/>
                          <a:cs typeface="Roboto"/>
                          <a:sym typeface="Roboto"/>
                        </a:rPr>
                        <a:t>Large database of movies to watch on demand using a subscription service.</a:t>
                      </a:r>
                      <a:endParaRPr sz="10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tcPr>
                </a:tc>
              </a:tr>
            </a:tbl>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42"/>
          <p:cNvSpPr txBox="1"/>
          <p:nvPr>
            <p:ph type="title"/>
          </p:nvPr>
        </p:nvSpPr>
        <p:spPr>
          <a:xfrm>
            <a:off x="311700" y="1730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 Testing</a:t>
            </a:r>
            <a:endParaRPr/>
          </a:p>
          <a:p>
            <a:pPr indent="0" lvl="0" marL="0" rtl="0" algn="l">
              <a:spcBef>
                <a:spcPts val="0"/>
              </a:spcBef>
              <a:spcAft>
                <a:spcPts val="0"/>
              </a:spcAft>
              <a:buNone/>
            </a:pPr>
            <a:r>
              <a:t/>
            </a:r>
            <a:endParaRPr/>
          </a:p>
        </p:txBody>
      </p:sp>
      <p:sp>
        <p:nvSpPr>
          <p:cNvPr id="313" name="Google Shape;313;p42"/>
          <p:cNvSpPr txBox="1"/>
          <p:nvPr>
            <p:ph idx="1" type="body"/>
          </p:nvPr>
        </p:nvSpPr>
        <p:spPr>
          <a:xfrm>
            <a:off x="311700" y="780850"/>
            <a:ext cx="8520600" cy="38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 was our research question?</a:t>
            </a:r>
            <a:endParaRPr b="1"/>
          </a:p>
          <a:p>
            <a:pPr indent="-317500" lvl="0" marL="457200" rtl="0" algn="l">
              <a:spcBef>
                <a:spcPts val="1600"/>
              </a:spcBef>
              <a:spcAft>
                <a:spcPts val="0"/>
              </a:spcAft>
              <a:buSzPts val="1400"/>
              <a:buChar char="●"/>
            </a:pPr>
            <a:r>
              <a:rPr lang="en" sz="1400"/>
              <a:t>For our testing, we wanted to test if users would prefer using video players similar in style to other websites or a new design.</a:t>
            </a:r>
            <a:endParaRPr sz="1400"/>
          </a:p>
          <a:p>
            <a:pPr indent="0" lvl="0" marL="0" rtl="0" algn="l">
              <a:spcBef>
                <a:spcPts val="1600"/>
              </a:spcBef>
              <a:spcAft>
                <a:spcPts val="0"/>
              </a:spcAft>
              <a:buNone/>
            </a:pPr>
            <a:r>
              <a:rPr b="1" lang="en"/>
              <a:t>What were our two conditions?</a:t>
            </a:r>
            <a:endParaRPr b="1"/>
          </a:p>
          <a:p>
            <a:pPr indent="-317500" lvl="0" marL="457200" rtl="0" algn="l">
              <a:spcBef>
                <a:spcPts val="1600"/>
              </a:spcBef>
              <a:spcAft>
                <a:spcPts val="0"/>
              </a:spcAft>
              <a:buSzPts val="1400"/>
              <a:buChar char="●"/>
            </a:pPr>
            <a:r>
              <a:rPr lang="en" sz="1400"/>
              <a:t>Two full screen video players created, one with our own design and another similar in style to a Youtube video player. (The independent variables)</a:t>
            </a:r>
            <a:endParaRPr sz="1400"/>
          </a:p>
          <a:p>
            <a:pPr indent="-317500" lvl="0" marL="457200" rtl="0" algn="l">
              <a:spcBef>
                <a:spcPts val="0"/>
              </a:spcBef>
              <a:spcAft>
                <a:spcPts val="0"/>
              </a:spcAft>
              <a:buSzPts val="1400"/>
              <a:buChar char="●"/>
            </a:pPr>
            <a:r>
              <a:rPr lang="en" sz="1400"/>
              <a:t>Participants were then asked to perform a series of task under a time limit, and offer their thoughts on what video player they preferred. (The dependent variables)</a:t>
            </a:r>
            <a:endParaRPr sz="1400"/>
          </a:p>
          <a:p>
            <a:pPr indent="0" lvl="0" marL="0" rtl="0" algn="l">
              <a:spcBef>
                <a:spcPts val="1600"/>
              </a:spcBef>
              <a:spcAft>
                <a:spcPts val="0"/>
              </a:spcAft>
              <a:buNone/>
            </a:pPr>
            <a:r>
              <a:rPr b="1" lang="en"/>
              <a:t>Where was the test conducted?</a:t>
            </a:r>
            <a:endParaRPr b="1"/>
          </a:p>
          <a:p>
            <a:pPr indent="-304800" lvl="0" marL="457200" rtl="0" algn="l">
              <a:spcBef>
                <a:spcPts val="1600"/>
              </a:spcBef>
              <a:spcAft>
                <a:spcPts val="0"/>
              </a:spcAft>
              <a:buSzPts val="1200"/>
              <a:buChar char="●"/>
            </a:pPr>
            <a:r>
              <a:rPr lang="en" sz="1200"/>
              <a:t>Tests were conducted in a quiet </a:t>
            </a:r>
            <a:r>
              <a:rPr lang="en" sz="1200"/>
              <a:t>environment, at a desk with a large monitor.</a:t>
            </a:r>
            <a:r>
              <a:rPr lang="en" sz="1200"/>
              <a:t> </a:t>
            </a:r>
            <a:endParaRPr sz="1200"/>
          </a:p>
          <a:p>
            <a:pPr indent="0" lvl="0" marL="0" rtl="0" algn="l">
              <a:spcBef>
                <a:spcPts val="1600"/>
              </a:spcBef>
              <a:spcAft>
                <a:spcPts val="1600"/>
              </a:spcAft>
              <a:buNone/>
            </a:pPr>
            <a:r>
              <a:t/>
            </a:r>
            <a:endParaRPr sz="1400"/>
          </a:p>
        </p:txBody>
      </p:sp>
      <p:sp>
        <p:nvSpPr>
          <p:cNvPr id="314" name="Google Shape;314;p4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43"/>
          <p:cNvSpPr txBox="1"/>
          <p:nvPr>
            <p:ph type="title"/>
          </p:nvPr>
        </p:nvSpPr>
        <p:spPr>
          <a:xfrm>
            <a:off x="311700" y="1730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 Testing</a:t>
            </a:r>
            <a:endParaRPr/>
          </a:p>
          <a:p>
            <a:pPr indent="0" lvl="0" marL="0" rtl="0" algn="l">
              <a:spcBef>
                <a:spcPts val="0"/>
              </a:spcBef>
              <a:spcAft>
                <a:spcPts val="0"/>
              </a:spcAft>
              <a:buNone/>
            </a:pPr>
            <a:r>
              <a:t/>
            </a:r>
            <a:endParaRPr/>
          </a:p>
        </p:txBody>
      </p:sp>
      <p:sp>
        <p:nvSpPr>
          <p:cNvPr id="320" name="Google Shape;320;p43"/>
          <p:cNvSpPr txBox="1"/>
          <p:nvPr>
            <p:ph idx="1" type="body"/>
          </p:nvPr>
        </p:nvSpPr>
        <p:spPr>
          <a:xfrm>
            <a:off x="311700" y="780850"/>
            <a:ext cx="8520600" cy="38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How many participants did we recruit</a:t>
            </a:r>
            <a:r>
              <a:rPr b="1" lang="en"/>
              <a:t>?</a:t>
            </a:r>
            <a:endParaRPr b="1"/>
          </a:p>
          <a:p>
            <a:pPr indent="-317500" lvl="0" marL="457200" rtl="0" algn="l">
              <a:spcBef>
                <a:spcPts val="1600"/>
              </a:spcBef>
              <a:spcAft>
                <a:spcPts val="0"/>
              </a:spcAft>
              <a:buSzPts val="1400"/>
              <a:buChar char="●"/>
            </a:pPr>
            <a:r>
              <a:rPr lang="en" sz="1400"/>
              <a:t>Ten participants took part in the testing, all with varying ages between 18 - 30 and computer  literacy ability.</a:t>
            </a:r>
            <a:endParaRPr sz="1400"/>
          </a:p>
          <a:p>
            <a:pPr indent="0" lvl="0" marL="0" rtl="0" algn="l">
              <a:spcBef>
                <a:spcPts val="1600"/>
              </a:spcBef>
              <a:spcAft>
                <a:spcPts val="0"/>
              </a:spcAft>
              <a:buNone/>
            </a:pPr>
            <a:r>
              <a:t/>
            </a:r>
            <a:endParaRPr sz="1400"/>
          </a:p>
          <a:p>
            <a:pPr indent="0" lvl="0" marL="0" rtl="0" algn="l">
              <a:spcBef>
                <a:spcPts val="1600"/>
              </a:spcBef>
              <a:spcAft>
                <a:spcPts val="0"/>
              </a:spcAft>
              <a:buNone/>
            </a:pPr>
            <a:r>
              <a:rPr b="1" lang="en"/>
              <a:t>Which </a:t>
            </a:r>
            <a:r>
              <a:rPr b="1" lang="en" u="sng">
                <a:solidFill>
                  <a:schemeClr val="accent2"/>
                </a:solidFill>
              </a:rPr>
              <a:t>qualitative</a:t>
            </a:r>
            <a:r>
              <a:rPr b="1" lang="en"/>
              <a:t> and </a:t>
            </a:r>
            <a:r>
              <a:rPr b="1" lang="en" u="sng">
                <a:solidFill>
                  <a:schemeClr val="accent3"/>
                </a:solidFill>
              </a:rPr>
              <a:t>quantitative</a:t>
            </a:r>
            <a:r>
              <a:rPr b="1" lang="en"/>
              <a:t> data did we collect?</a:t>
            </a:r>
            <a:endParaRPr b="1"/>
          </a:p>
          <a:p>
            <a:pPr indent="-317500" lvl="0" marL="457200" rtl="0" algn="l">
              <a:spcBef>
                <a:spcPts val="1600"/>
              </a:spcBef>
              <a:spcAft>
                <a:spcPts val="0"/>
              </a:spcAft>
              <a:buSzPts val="1400"/>
              <a:buChar char="●"/>
            </a:pPr>
            <a:r>
              <a:rPr lang="en" sz="1400"/>
              <a:t>Times for how long participants took to find all the buttons was measured to assess how usable they found the system.</a:t>
            </a:r>
            <a:endParaRPr sz="1400"/>
          </a:p>
          <a:p>
            <a:pPr indent="-317500" lvl="0" marL="457200" rtl="0" algn="l">
              <a:spcBef>
                <a:spcPts val="0"/>
              </a:spcBef>
              <a:spcAft>
                <a:spcPts val="0"/>
              </a:spcAft>
              <a:buSzPts val="1400"/>
              <a:buChar char="●"/>
            </a:pPr>
            <a:r>
              <a:rPr lang="en" sz="1400"/>
              <a:t>Participants were then asked to give their thoughts on each of the video players and state which one they preferred.</a:t>
            </a:r>
            <a:endParaRPr sz="1400"/>
          </a:p>
          <a:p>
            <a:pPr indent="-317500" lvl="0" marL="457200" rtl="0" algn="l">
              <a:spcBef>
                <a:spcPts val="0"/>
              </a:spcBef>
              <a:spcAft>
                <a:spcPts val="0"/>
              </a:spcAft>
              <a:buSzPts val="1400"/>
              <a:buChar char="●"/>
            </a:pPr>
            <a:r>
              <a:rPr lang="en" sz="1400"/>
              <a:t>Counter Balancing poorly considered for testing, order of testing not monitored.</a:t>
            </a:r>
            <a:endParaRPr sz="1400"/>
          </a:p>
          <a:p>
            <a:pPr indent="0" lvl="0" marL="0" rtl="0" algn="l">
              <a:spcBef>
                <a:spcPts val="1600"/>
              </a:spcBef>
              <a:spcAft>
                <a:spcPts val="1600"/>
              </a:spcAft>
              <a:buNone/>
            </a:pPr>
            <a:r>
              <a:t/>
            </a:r>
            <a:endParaRPr sz="1400"/>
          </a:p>
        </p:txBody>
      </p:sp>
      <p:sp>
        <p:nvSpPr>
          <p:cNvPr id="321" name="Google Shape;321;p4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44"/>
          <p:cNvSpPr txBox="1"/>
          <p:nvPr>
            <p:ph type="title"/>
          </p:nvPr>
        </p:nvSpPr>
        <p:spPr>
          <a:xfrm>
            <a:off x="311700" y="1730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 Testing</a:t>
            </a:r>
            <a:endParaRPr/>
          </a:p>
          <a:p>
            <a:pPr indent="0" lvl="0" marL="0" rtl="0" algn="l">
              <a:spcBef>
                <a:spcPts val="0"/>
              </a:spcBef>
              <a:spcAft>
                <a:spcPts val="0"/>
              </a:spcAft>
              <a:buNone/>
            </a:pPr>
            <a:r>
              <a:t/>
            </a:r>
            <a:endParaRPr/>
          </a:p>
        </p:txBody>
      </p:sp>
      <p:sp>
        <p:nvSpPr>
          <p:cNvPr id="327" name="Google Shape;327;p44"/>
          <p:cNvSpPr txBox="1"/>
          <p:nvPr>
            <p:ph idx="1" type="body"/>
          </p:nvPr>
        </p:nvSpPr>
        <p:spPr>
          <a:xfrm>
            <a:off x="311700" y="780850"/>
            <a:ext cx="5654100" cy="70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Here is a sample of the data we gathered:</a:t>
            </a:r>
            <a:endParaRPr sz="1400"/>
          </a:p>
          <a:p>
            <a:pPr indent="0" lvl="0" marL="0" rtl="0" algn="l">
              <a:spcBef>
                <a:spcPts val="1600"/>
              </a:spcBef>
              <a:spcAft>
                <a:spcPts val="1600"/>
              </a:spcAft>
              <a:buNone/>
            </a:pPr>
            <a:r>
              <a:t/>
            </a:r>
            <a:endParaRPr sz="1400"/>
          </a:p>
        </p:txBody>
      </p:sp>
      <p:sp>
        <p:nvSpPr>
          <p:cNvPr id="328" name="Google Shape;328;p4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
        <p:nvSpPr>
          <p:cNvPr id="329" name="Google Shape;329;p44"/>
          <p:cNvSpPr txBox="1"/>
          <p:nvPr>
            <p:ph idx="1" type="body"/>
          </p:nvPr>
        </p:nvSpPr>
        <p:spPr>
          <a:xfrm>
            <a:off x="311700" y="1258250"/>
            <a:ext cx="5654100" cy="15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Full Screen time samples (Seconds):</a:t>
            </a:r>
            <a:endParaRPr b="1"/>
          </a:p>
          <a:p>
            <a:pPr indent="-317500" lvl="0" marL="457200" rtl="0" algn="l">
              <a:spcBef>
                <a:spcPts val="1600"/>
              </a:spcBef>
              <a:spcAft>
                <a:spcPts val="0"/>
              </a:spcAft>
              <a:buSzPts val="1400"/>
              <a:buChar char="●"/>
            </a:pPr>
            <a:r>
              <a:rPr b="1" lang="en" sz="1400"/>
              <a:t>9.15</a:t>
            </a:r>
            <a:endParaRPr b="1" sz="1400"/>
          </a:p>
          <a:p>
            <a:pPr indent="-317500" lvl="0" marL="457200" rtl="0" algn="l">
              <a:spcBef>
                <a:spcPts val="0"/>
              </a:spcBef>
              <a:spcAft>
                <a:spcPts val="0"/>
              </a:spcAft>
              <a:buSzPts val="1400"/>
              <a:buChar char="●"/>
            </a:pPr>
            <a:r>
              <a:rPr b="1" lang="en" sz="1400"/>
              <a:t>15.20</a:t>
            </a:r>
            <a:endParaRPr b="1" sz="1400"/>
          </a:p>
          <a:p>
            <a:pPr indent="-317500" lvl="0" marL="457200" rtl="0" algn="l">
              <a:spcBef>
                <a:spcPts val="0"/>
              </a:spcBef>
              <a:spcAft>
                <a:spcPts val="0"/>
              </a:spcAft>
              <a:buSzPts val="1400"/>
              <a:buChar char="●"/>
            </a:pPr>
            <a:r>
              <a:rPr b="1" lang="en" sz="1400"/>
              <a:t>7.56</a:t>
            </a:r>
            <a:endParaRPr b="1" sz="1400"/>
          </a:p>
          <a:p>
            <a:pPr indent="-317500" lvl="0" marL="457200" rtl="0" algn="l">
              <a:spcBef>
                <a:spcPts val="0"/>
              </a:spcBef>
              <a:spcAft>
                <a:spcPts val="0"/>
              </a:spcAft>
              <a:buSzPts val="1400"/>
              <a:buChar char="●"/>
            </a:pPr>
            <a:r>
              <a:rPr b="1" lang="en" sz="1400"/>
              <a:t>9.82</a:t>
            </a:r>
            <a:endParaRPr b="1" sz="1400"/>
          </a:p>
          <a:p>
            <a:pPr indent="0" lvl="0" marL="0" rtl="0" algn="l">
              <a:spcBef>
                <a:spcPts val="1600"/>
              </a:spcBef>
              <a:spcAft>
                <a:spcPts val="1600"/>
              </a:spcAft>
              <a:buNone/>
            </a:pPr>
            <a:r>
              <a:t/>
            </a:r>
            <a:endParaRPr b="1"/>
          </a:p>
        </p:txBody>
      </p:sp>
      <p:sp>
        <p:nvSpPr>
          <p:cNvPr id="330" name="Google Shape;330;p44"/>
          <p:cNvSpPr txBox="1"/>
          <p:nvPr>
            <p:ph idx="1" type="body"/>
          </p:nvPr>
        </p:nvSpPr>
        <p:spPr>
          <a:xfrm>
            <a:off x="311700" y="2938550"/>
            <a:ext cx="5654100" cy="156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Alternative </a:t>
            </a:r>
            <a:r>
              <a:rPr b="1" lang="en"/>
              <a:t>Full Screen time samples (Seconds):</a:t>
            </a:r>
            <a:endParaRPr b="1"/>
          </a:p>
          <a:p>
            <a:pPr indent="-317500" lvl="0" marL="457200" rtl="0" algn="l">
              <a:spcBef>
                <a:spcPts val="1600"/>
              </a:spcBef>
              <a:spcAft>
                <a:spcPts val="0"/>
              </a:spcAft>
              <a:buSzPts val="1400"/>
              <a:buChar char="●"/>
            </a:pPr>
            <a:r>
              <a:rPr b="1" lang="en" sz="1400"/>
              <a:t>8.76</a:t>
            </a:r>
            <a:endParaRPr b="1" sz="1400"/>
          </a:p>
          <a:p>
            <a:pPr indent="-317500" lvl="0" marL="457200" rtl="0" algn="l">
              <a:spcBef>
                <a:spcPts val="0"/>
              </a:spcBef>
              <a:spcAft>
                <a:spcPts val="0"/>
              </a:spcAft>
              <a:buSzPts val="1400"/>
              <a:buChar char="●"/>
            </a:pPr>
            <a:r>
              <a:rPr b="1" lang="en" sz="1400"/>
              <a:t>4.81</a:t>
            </a:r>
            <a:endParaRPr b="1" sz="1400"/>
          </a:p>
          <a:p>
            <a:pPr indent="-317500" lvl="0" marL="457200" rtl="0" algn="l">
              <a:spcBef>
                <a:spcPts val="0"/>
              </a:spcBef>
              <a:spcAft>
                <a:spcPts val="0"/>
              </a:spcAft>
              <a:buSzPts val="1400"/>
              <a:buChar char="●"/>
            </a:pPr>
            <a:r>
              <a:rPr b="1" lang="en" sz="1400"/>
              <a:t>10.62</a:t>
            </a:r>
            <a:endParaRPr b="1" sz="1400"/>
          </a:p>
          <a:p>
            <a:pPr indent="-317500" lvl="0" marL="457200" rtl="0" algn="l">
              <a:spcBef>
                <a:spcPts val="0"/>
              </a:spcBef>
              <a:spcAft>
                <a:spcPts val="0"/>
              </a:spcAft>
              <a:buSzPts val="1400"/>
              <a:buChar char="●"/>
            </a:pPr>
            <a:r>
              <a:rPr b="1" lang="en" sz="1400"/>
              <a:t>7.35</a:t>
            </a:r>
            <a:endParaRPr b="1" sz="1400"/>
          </a:p>
          <a:p>
            <a:pPr indent="0" lvl="0" marL="0" rtl="0" algn="l">
              <a:spcBef>
                <a:spcPts val="1600"/>
              </a:spcBef>
              <a:spcAft>
                <a:spcPts val="1600"/>
              </a:spcAft>
              <a:buNone/>
            </a:pPr>
            <a:r>
              <a:t/>
            </a:r>
            <a:endParaRPr b="1"/>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Google Shape;335;p45"/>
          <p:cNvSpPr txBox="1"/>
          <p:nvPr>
            <p:ph type="title"/>
          </p:nvPr>
        </p:nvSpPr>
        <p:spPr>
          <a:xfrm>
            <a:off x="311700" y="1730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 Testing - Thematic Analysis</a:t>
            </a:r>
            <a:endParaRPr/>
          </a:p>
          <a:p>
            <a:pPr indent="0" lvl="0" marL="0" rtl="0" algn="l">
              <a:spcBef>
                <a:spcPts val="0"/>
              </a:spcBef>
              <a:spcAft>
                <a:spcPts val="0"/>
              </a:spcAft>
              <a:buNone/>
            </a:pPr>
            <a:r>
              <a:t/>
            </a:r>
            <a:endParaRPr/>
          </a:p>
        </p:txBody>
      </p:sp>
      <p:sp>
        <p:nvSpPr>
          <p:cNvPr id="336" name="Google Shape;336;p45"/>
          <p:cNvSpPr txBox="1"/>
          <p:nvPr>
            <p:ph idx="1" type="body"/>
          </p:nvPr>
        </p:nvSpPr>
        <p:spPr>
          <a:xfrm>
            <a:off x="311700" y="780850"/>
            <a:ext cx="8520600" cy="38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 were the key themes?</a:t>
            </a:r>
            <a:endParaRPr b="1"/>
          </a:p>
          <a:p>
            <a:pPr indent="-317500" lvl="0" marL="457200" rtl="0" algn="l">
              <a:spcBef>
                <a:spcPts val="1600"/>
              </a:spcBef>
              <a:spcAft>
                <a:spcPts val="0"/>
              </a:spcAft>
              <a:buSzPts val="1400"/>
              <a:buChar char="●"/>
            </a:pPr>
            <a:r>
              <a:rPr lang="en" sz="1400"/>
              <a:t>Users liked familiar layouts, allowed them to find icons easily.</a:t>
            </a:r>
            <a:endParaRPr sz="1400"/>
          </a:p>
          <a:p>
            <a:pPr indent="-317500" lvl="0" marL="457200" rtl="0" algn="l">
              <a:spcBef>
                <a:spcPts val="0"/>
              </a:spcBef>
              <a:spcAft>
                <a:spcPts val="0"/>
              </a:spcAft>
              <a:buSzPts val="1400"/>
              <a:buChar char="●"/>
            </a:pPr>
            <a:r>
              <a:rPr lang="en" sz="1400"/>
              <a:t>Users like clear icons, showing them where everything is.</a:t>
            </a:r>
            <a:endParaRPr sz="1400"/>
          </a:p>
          <a:p>
            <a:pPr indent="-317500" lvl="0" marL="457200" rtl="0" algn="l">
              <a:spcBef>
                <a:spcPts val="0"/>
              </a:spcBef>
              <a:spcAft>
                <a:spcPts val="0"/>
              </a:spcAft>
              <a:buSzPts val="1400"/>
              <a:buChar char="●"/>
            </a:pPr>
            <a:r>
              <a:rPr lang="en" sz="1400"/>
              <a:t>Users didn’t like unfamiliar layout, with spread out buttons, despite </a:t>
            </a:r>
            <a:r>
              <a:rPr lang="en" sz="1400"/>
              <a:t>transparency</a:t>
            </a:r>
            <a:r>
              <a:rPr lang="en" sz="1400"/>
              <a:t> options.</a:t>
            </a:r>
            <a:endParaRPr sz="1400"/>
          </a:p>
          <a:p>
            <a:pPr indent="-317500" lvl="0" marL="457200" rtl="0" algn="l">
              <a:spcBef>
                <a:spcPts val="0"/>
              </a:spcBef>
              <a:spcAft>
                <a:spcPts val="0"/>
              </a:spcAft>
              <a:buSzPts val="1400"/>
              <a:buChar char="●"/>
            </a:pPr>
            <a:r>
              <a:rPr lang="en" sz="1400"/>
              <a:t>Transparency wasn’t an issue for users.</a:t>
            </a:r>
            <a:endParaRPr sz="1400"/>
          </a:p>
          <a:p>
            <a:pPr indent="0" lvl="0" marL="0" rtl="0" algn="l">
              <a:spcBef>
                <a:spcPts val="1600"/>
              </a:spcBef>
              <a:spcAft>
                <a:spcPts val="0"/>
              </a:spcAft>
              <a:buNone/>
            </a:pPr>
            <a:r>
              <a:rPr b="1" lang="en"/>
              <a:t>How have the findings informed your final design?</a:t>
            </a:r>
            <a:endParaRPr b="1"/>
          </a:p>
          <a:p>
            <a:pPr indent="-317500" lvl="0" marL="457200" rtl="0" algn="l">
              <a:spcBef>
                <a:spcPts val="1600"/>
              </a:spcBef>
              <a:spcAft>
                <a:spcPts val="0"/>
              </a:spcAft>
              <a:buSzPts val="1400"/>
              <a:buChar char="●"/>
            </a:pPr>
            <a:r>
              <a:rPr lang="en" sz="1400"/>
              <a:t>The alternative video player has been used for the final iteration.</a:t>
            </a:r>
            <a:endParaRPr sz="1400"/>
          </a:p>
          <a:p>
            <a:pPr indent="-317500" lvl="0" marL="457200" rtl="0" algn="l">
              <a:spcBef>
                <a:spcPts val="0"/>
              </a:spcBef>
              <a:spcAft>
                <a:spcPts val="0"/>
              </a:spcAft>
              <a:buSzPts val="1400"/>
              <a:buChar char="●"/>
            </a:pPr>
            <a:r>
              <a:rPr lang="en" sz="1400"/>
              <a:t>This is due to strong feedback, with participants finding it more accessible.</a:t>
            </a:r>
            <a:endParaRPr sz="1400"/>
          </a:p>
          <a:p>
            <a:pPr indent="0" lvl="0" marL="0" rtl="0" algn="l">
              <a:spcBef>
                <a:spcPts val="1600"/>
              </a:spcBef>
              <a:spcAft>
                <a:spcPts val="1600"/>
              </a:spcAft>
              <a:buNone/>
            </a:pPr>
            <a:r>
              <a:t/>
            </a:r>
            <a:endParaRPr sz="1400"/>
          </a:p>
        </p:txBody>
      </p:sp>
      <p:sp>
        <p:nvSpPr>
          <p:cNvPr id="337" name="Google Shape;337;p4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46"/>
          <p:cNvSpPr txBox="1"/>
          <p:nvPr>
            <p:ph type="title"/>
          </p:nvPr>
        </p:nvSpPr>
        <p:spPr>
          <a:xfrm>
            <a:off x="311700" y="1730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Final Prototype</a:t>
            </a:r>
            <a:endParaRPr/>
          </a:p>
          <a:p>
            <a:pPr indent="0" lvl="0" marL="0" rtl="0" algn="l">
              <a:spcBef>
                <a:spcPts val="0"/>
              </a:spcBef>
              <a:spcAft>
                <a:spcPts val="0"/>
              </a:spcAft>
              <a:buNone/>
            </a:pPr>
            <a:r>
              <a:t/>
            </a:r>
            <a:endParaRPr/>
          </a:p>
        </p:txBody>
      </p:sp>
      <p:sp>
        <p:nvSpPr>
          <p:cNvPr id="343" name="Google Shape;343;p46"/>
          <p:cNvSpPr txBox="1"/>
          <p:nvPr>
            <p:ph idx="1" type="body"/>
          </p:nvPr>
        </p:nvSpPr>
        <p:spPr>
          <a:xfrm>
            <a:off x="311700" y="780850"/>
            <a:ext cx="8520600" cy="387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p>
          <a:p>
            <a:pPr indent="0" lvl="0" marL="0" rtl="0" algn="ctr">
              <a:spcBef>
                <a:spcPts val="1600"/>
              </a:spcBef>
              <a:spcAft>
                <a:spcPts val="0"/>
              </a:spcAft>
              <a:buNone/>
            </a:pPr>
            <a:r>
              <a:rPr lang="en" sz="2400"/>
              <a:t>We will now demonstrate our final high-fidelity prototype</a:t>
            </a:r>
            <a:endParaRPr sz="2400"/>
          </a:p>
          <a:p>
            <a:pPr indent="0" lvl="0" marL="0" rtl="0" algn="ctr">
              <a:spcBef>
                <a:spcPts val="1600"/>
              </a:spcBef>
              <a:spcAft>
                <a:spcPts val="0"/>
              </a:spcAft>
              <a:buNone/>
            </a:pPr>
            <a:r>
              <a:t/>
            </a:r>
            <a:endParaRPr sz="2400"/>
          </a:p>
          <a:p>
            <a:pPr indent="0" lvl="0" marL="0" rtl="0" algn="ctr">
              <a:spcBef>
                <a:spcPts val="1600"/>
              </a:spcBef>
              <a:spcAft>
                <a:spcPts val="0"/>
              </a:spcAft>
              <a:buNone/>
            </a:pPr>
            <a:r>
              <a:rPr lang="en" sz="1100" u="sng">
                <a:solidFill>
                  <a:srgbClr val="1155CC"/>
                </a:solidFill>
                <a:latin typeface="Arial"/>
                <a:ea typeface="Arial"/>
                <a:cs typeface="Arial"/>
                <a:sym typeface="Arial"/>
                <a:hlinkClick r:id="rId3"/>
              </a:rPr>
              <a:t>https://xd.adobe.com/view/b8da7366-dcb4-4b71-55f3-97f5b1bf8245-ceeb/</a:t>
            </a:r>
            <a:endParaRPr sz="2400"/>
          </a:p>
          <a:p>
            <a:pPr indent="0" lvl="0" marL="0" rtl="0" algn="l">
              <a:spcBef>
                <a:spcPts val="0"/>
              </a:spcBef>
              <a:spcAft>
                <a:spcPts val="1600"/>
              </a:spcAft>
              <a:buNone/>
            </a:pPr>
            <a:r>
              <a:t/>
            </a:r>
            <a:endParaRPr sz="1400"/>
          </a:p>
        </p:txBody>
      </p:sp>
      <p:sp>
        <p:nvSpPr>
          <p:cNvPr id="344" name="Google Shape;344;p4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p47"/>
          <p:cNvSpPr txBox="1"/>
          <p:nvPr>
            <p:ph type="title"/>
          </p:nvPr>
        </p:nvSpPr>
        <p:spPr>
          <a:xfrm>
            <a:off x="311700" y="1730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Going Forward</a:t>
            </a:r>
            <a:endParaRPr/>
          </a:p>
          <a:p>
            <a:pPr indent="0" lvl="0" marL="0" rtl="0" algn="l">
              <a:spcBef>
                <a:spcPts val="0"/>
              </a:spcBef>
              <a:spcAft>
                <a:spcPts val="0"/>
              </a:spcAft>
              <a:buNone/>
            </a:pPr>
            <a:r>
              <a:t/>
            </a:r>
            <a:endParaRPr/>
          </a:p>
        </p:txBody>
      </p:sp>
      <p:sp>
        <p:nvSpPr>
          <p:cNvPr id="350" name="Google Shape;350;p47"/>
          <p:cNvSpPr txBox="1"/>
          <p:nvPr>
            <p:ph idx="1" type="body"/>
          </p:nvPr>
        </p:nvSpPr>
        <p:spPr>
          <a:xfrm>
            <a:off x="311700" y="780850"/>
            <a:ext cx="8520600" cy="38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What updates would we make going forward?</a:t>
            </a:r>
            <a:endParaRPr b="1"/>
          </a:p>
          <a:p>
            <a:pPr indent="-317500" lvl="0" marL="457200" rtl="0" algn="l">
              <a:spcBef>
                <a:spcPts val="1600"/>
              </a:spcBef>
              <a:spcAft>
                <a:spcPts val="0"/>
              </a:spcAft>
              <a:buSzPts val="1400"/>
              <a:buChar char="●"/>
            </a:pPr>
            <a:r>
              <a:rPr lang="en" sz="1400"/>
              <a:t>Implement a ‘Big Icon Mode’ into the High Fidelity Prototype.</a:t>
            </a:r>
            <a:endParaRPr sz="1400"/>
          </a:p>
          <a:p>
            <a:pPr indent="-317500" lvl="0" marL="457200" rtl="0" algn="l">
              <a:spcBef>
                <a:spcPts val="0"/>
              </a:spcBef>
              <a:spcAft>
                <a:spcPts val="0"/>
              </a:spcAft>
              <a:buSzPts val="1400"/>
              <a:buChar char="●"/>
            </a:pPr>
            <a:r>
              <a:rPr lang="en" sz="1400"/>
              <a:t>Color Blind Mode Option (Introduce a number of different Color Schemes to suit different color blindness)</a:t>
            </a:r>
            <a:endParaRPr sz="1400"/>
          </a:p>
          <a:p>
            <a:pPr indent="-317500" lvl="0" marL="457200" rtl="0" algn="l">
              <a:spcBef>
                <a:spcPts val="0"/>
              </a:spcBef>
              <a:spcAft>
                <a:spcPts val="0"/>
              </a:spcAft>
              <a:buSzPts val="1400"/>
              <a:buChar char="●"/>
            </a:pPr>
            <a:r>
              <a:rPr lang="en" sz="1400"/>
              <a:t>Conduct more testing with peripheral devices like Tobii iXs (eye tracking camera).</a:t>
            </a:r>
            <a:endParaRPr sz="1400"/>
          </a:p>
          <a:p>
            <a:pPr indent="0" lvl="0" marL="0" rtl="0" algn="l">
              <a:spcBef>
                <a:spcPts val="1600"/>
              </a:spcBef>
              <a:spcAft>
                <a:spcPts val="0"/>
              </a:spcAft>
              <a:buNone/>
            </a:pPr>
            <a:r>
              <a:rPr b="1" lang="en"/>
              <a:t>What would we do differently next time?</a:t>
            </a:r>
            <a:endParaRPr b="1"/>
          </a:p>
          <a:p>
            <a:pPr indent="-317500" lvl="0" marL="457200" rtl="0" algn="l">
              <a:spcBef>
                <a:spcPts val="1600"/>
              </a:spcBef>
              <a:spcAft>
                <a:spcPts val="0"/>
              </a:spcAft>
              <a:buSzPts val="1400"/>
              <a:buChar char="●"/>
            </a:pPr>
            <a:r>
              <a:rPr lang="en" sz="1400"/>
              <a:t>Look into more High-Fidelity Prototyping software, ideally looking for software that allows the implementation of video player.</a:t>
            </a:r>
            <a:endParaRPr sz="1400"/>
          </a:p>
          <a:p>
            <a:pPr indent="-317500" lvl="0" marL="457200" rtl="0" algn="l">
              <a:spcBef>
                <a:spcPts val="0"/>
              </a:spcBef>
              <a:spcAft>
                <a:spcPts val="0"/>
              </a:spcAft>
              <a:buSzPts val="1400"/>
              <a:buChar char="●"/>
            </a:pPr>
            <a:r>
              <a:rPr lang="en" sz="1400"/>
              <a:t>Spend more time developing the High-Fidelity prototype. </a:t>
            </a:r>
            <a:endParaRPr sz="1400"/>
          </a:p>
          <a:p>
            <a:pPr indent="-317500" lvl="0" marL="457200" rtl="0" algn="l">
              <a:spcBef>
                <a:spcPts val="0"/>
              </a:spcBef>
              <a:spcAft>
                <a:spcPts val="0"/>
              </a:spcAft>
              <a:buSzPts val="1400"/>
              <a:buChar char="●"/>
            </a:pPr>
            <a:r>
              <a:rPr lang="en" sz="1400"/>
              <a:t>Use more testing methods using media (e.g. interviews, video recordings)</a:t>
            </a:r>
            <a:endParaRPr sz="1400"/>
          </a:p>
          <a:p>
            <a:pPr indent="0" lvl="0" marL="0" rtl="0" algn="l">
              <a:spcBef>
                <a:spcPts val="1600"/>
              </a:spcBef>
              <a:spcAft>
                <a:spcPts val="1600"/>
              </a:spcAft>
              <a:buNone/>
            </a:pPr>
            <a:r>
              <a:t/>
            </a:r>
            <a:endParaRPr sz="1400"/>
          </a:p>
        </p:txBody>
      </p:sp>
      <p:sp>
        <p:nvSpPr>
          <p:cNvPr id="351" name="Google Shape;351;p4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Google Shape;356;p48"/>
          <p:cNvSpPr txBox="1"/>
          <p:nvPr>
            <p:ph type="title"/>
          </p:nvPr>
        </p:nvSpPr>
        <p:spPr>
          <a:xfrm>
            <a:off x="311700" y="1730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Contributions</a:t>
            </a:r>
            <a:endParaRPr/>
          </a:p>
          <a:p>
            <a:pPr indent="0" lvl="0" marL="0" rtl="0" algn="l">
              <a:spcBef>
                <a:spcPts val="0"/>
              </a:spcBef>
              <a:spcAft>
                <a:spcPts val="0"/>
              </a:spcAft>
              <a:buNone/>
            </a:pPr>
            <a:r>
              <a:t/>
            </a:r>
            <a:endParaRPr/>
          </a:p>
        </p:txBody>
      </p:sp>
      <p:sp>
        <p:nvSpPr>
          <p:cNvPr id="357" name="Google Shape;357;p4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graphicFrame>
        <p:nvGraphicFramePr>
          <p:cNvPr id="358" name="Google Shape;358;p48"/>
          <p:cNvGraphicFramePr/>
          <p:nvPr/>
        </p:nvGraphicFramePr>
        <p:xfrm>
          <a:off x="394925" y="780850"/>
          <a:ext cx="3000000" cy="3000000"/>
        </p:xfrm>
        <a:graphic>
          <a:graphicData uri="http://schemas.openxmlformats.org/drawingml/2006/table">
            <a:tbl>
              <a:tblPr>
                <a:noFill/>
                <a:tableStyleId>{388FF5DD-176A-4271-AF3F-9762ACD54575}</a:tableStyleId>
              </a:tblPr>
              <a:tblGrid>
                <a:gridCol w="2044225"/>
                <a:gridCol w="6393175"/>
              </a:tblGrid>
              <a:tr h="362375">
                <a:tc>
                  <a:txBody>
                    <a:bodyPr>
                      <a:noAutofit/>
                    </a:bodyPr>
                    <a:lstStyle/>
                    <a:p>
                      <a:pPr indent="0" lvl="0" marL="0" rtl="0" algn="l">
                        <a:spcBef>
                          <a:spcPts val="0"/>
                        </a:spcBef>
                        <a:spcAft>
                          <a:spcPts val="0"/>
                        </a:spcAft>
                        <a:buNone/>
                      </a:pPr>
                      <a:r>
                        <a:rPr b="1" lang="en">
                          <a:latin typeface="Montserrat"/>
                          <a:ea typeface="Montserrat"/>
                          <a:cs typeface="Montserrat"/>
                          <a:sym typeface="Montserrat"/>
                        </a:rPr>
                        <a:t>Name:</a:t>
                      </a:r>
                      <a:endParaRPr b="1">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latin typeface="Montserrat"/>
                          <a:ea typeface="Montserrat"/>
                          <a:cs typeface="Montserrat"/>
                          <a:sym typeface="Montserrat"/>
                        </a:rPr>
                        <a:t>Simon Morson</a:t>
                      </a:r>
                      <a:endParaRPr>
                        <a:latin typeface="Montserrat"/>
                        <a:ea typeface="Montserrat"/>
                        <a:cs typeface="Montserrat"/>
                        <a:sym typeface="Montserrat"/>
                      </a:endParaRPr>
                    </a:p>
                  </a:txBody>
                  <a:tcPr marT="91425" marB="91425" marR="91425" marL="91425"/>
                </a:tc>
              </a:tr>
              <a:tr h="352600">
                <a:tc>
                  <a:txBody>
                    <a:bodyPr>
                      <a:noAutofit/>
                    </a:bodyPr>
                    <a:lstStyle/>
                    <a:p>
                      <a:pPr indent="0" lvl="0" marL="0" rtl="0" algn="l">
                        <a:spcBef>
                          <a:spcPts val="0"/>
                        </a:spcBef>
                        <a:spcAft>
                          <a:spcPts val="0"/>
                        </a:spcAft>
                        <a:buNone/>
                      </a:pPr>
                      <a:r>
                        <a:rPr b="1" lang="en">
                          <a:latin typeface="Montserrat"/>
                          <a:ea typeface="Montserrat"/>
                          <a:cs typeface="Montserrat"/>
                          <a:sym typeface="Montserrat"/>
                        </a:rPr>
                        <a:t>Student ID:</a:t>
                      </a:r>
                      <a:endParaRPr b="1">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latin typeface="Montserrat"/>
                          <a:ea typeface="Montserrat"/>
                          <a:cs typeface="Montserrat"/>
                          <a:sym typeface="Montserrat"/>
                        </a:rPr>
                        <a:t>13158928</a:t>
                      </a:r>
                      <a:endParaRPr>
                        <a:latin typeface="Montserrat"/>
                        <a:ea typeface="Montserrat"/>
                        <a:cs typeface="Montserrat"/>
                        <a:sym typeface="Montserrat"/>
                      </a:endParaRPr>
                    </a:p>
                  </a:txBody>
                  <a:tcPr marT="91425" marB="91425" marR="91425" marL="91425"/>
                </a:tc>
              </a:tr>
              <a:tr h="935650">
                <a:tc rowSpan="3">
                  <a:txBody>
                    <a:bodyPr>
                      <a:noAutofit/>
                    </a:bodyPr>
                    <a:lstStyle/>
                    <a:p>
                      <a:pPr indent="0" lvl="0" marL="0" rtl="0" algn="l">
                        <a:spcBef>
                          <a:spcPts val="0"/>
                        </a:spcBef>
                        <a:spcAft>
                          <a:spcPts val="0"/>
                        </a:spcAft>
                        <a:buNone/>
                      </a:pPr>
                      <a:r>
                        <a:rPr b="1" lang="en">
                          <a:latin typeface="Montserrat"/>
                          <a:ea typeface="Montserrat"/>
                          <a:cs typeface="Montserrat"/>
                          <a:sym typeface="Montserrat"/>
                        </a:rPr>
                        <a:t>What was contributed:</a:t>
                      </a:r>
                      <a:endParaRPr b="1">
                        <a:latin typeface="Montserrat"/>
                        <a:ea typeface="Montserrat"/>
                        <a:cs typeface="Montserrat"/>
                        <a:sym typeface="Montserrat"/>
                      </a:endParaRPr>
                    </a:p>
                  </a:txBody>
                  <a:tcPr marT="91425" marB="91425" marR="91425" marL="91425"/>
                </a:tc>
                <a:tc rowSpan="3">
                  <a:txBody>
                    <a:bodyPr>
                      <a:noAutofit/>
                    </a:bodyPr>
                    <a:lstStyle/>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Application Concept</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Comparison Research</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Identifying the Target Audience</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Accessibility Considerations</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Persona Concepts</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Hierarchical Task Analysis Diagrams</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Low Fidelity Prototypes</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Wireframe Prototypes</a:t>
                      </a:r>
                      <a:endParaRPr>
                        <a:latin typeface="Montserrat"/>
                        <a:ea typeface="Montserrat"/>
                        <a:cs typeface="Montserrat"/>
                        <a:sym typeface="Montserrat"/>
                      </a:endParaRPr>
                    </a:p>
                  </a:txBody>
                  <a:tcPr marT="91425" marB="91425" marR="91425" marL="91425"/>
                </a:tc>
              </a:tr>
              <a:tr h="935650">
                <a:tc vMerge="1"/>
                <a:tc vMerge="1"/>
              </a:tr>
              <a:tr h="935650">
                <a:tc vMerge="1"/>
                <a:tc vMerge="1"/>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49"/>
          <p:cNvSpPr txBox="1"/>
          <p:nvPr>
            <p:ph type="title"/>
          </p:nvPr>
        </p:nvSpPr>
        <p:spPr>
          <a:xfrm>
            <a:off x="311700" y="1730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Contributions</a:t>
            </a:r>
            <a:endParaRPr/>
          </a:p>
          <a:p>
            <a:pPr indent="0" lvl="0" marL="0" rtl="0" algn="l">
              <a:spcBef>
                <a:spcPts val="0"/>
              </a:spcBef>
              <a:spcAft>
                <a:spcPts val="0"/>
              </a:spcAft>
              <a:buNone/>
            </a:pPr>
            <a:r>
              <a:t/>
            </a:r>
            <a:endParaRPr/>
          </a:p>
        </p:txBody>
      </p:sp>
      <p:sp>
        <p:nvSpPr>
          <p:cNvPr id="364" name="Google Shape;364;p4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graphicFrame>
        <p:nvGraphicFramePr>
          <p:cNvPr id="365" name="Google Shape;365;p49"/>
          <p:cNvGraphicFramePr/>
          <p:nvPr/>
        </p:nvGraphicFramePr>
        <p:xfrm>
          <a:off x="394925" y="780850"/>
          <a:ext cx="3000000" cy="3000000"/>
        </p:xfrm>
        <a:graphic>
          <a:graphicData uri="http://schemas.openxmlformats.org/drawingml/2006/table">
            <a:tbl>
              <a:tblPr>
                <a:noFill/>
                <a:tableStyleId>{388FF5DD-176A-4271-AF3F-9762ACD54575}</a:tableStyleId>
              </a:tblPr>
              <a:tblGrid>
                <a:gridCol w="2044225"/>
                <a:gridCol w="6393175"/>
              </a:tblGrid>
              <a:tr h="362375">
                <a:tc>
                  <a:txBody>
                    <a:bodyPr>
                      <a:noAutofit/>
                    </a:bodyPr>
                    <a:lstStyle/>
                    <a:p>
                      <a:pPr indent="0" lvl="0" marL="0" rtl="0" algn="l">
                        <a:spcBef>
                          <a:spcPts val="0"/>
                        </a:spcBef>
                        <a:spcAft>
                          <a:spcPts val="0"/>
                        </a:spcAft>
                        <a:buNone/>
                      </a:pPr>
                      <a:r>
                        <a:rPr b="1" lang="en">
                          <a:latin typeface="Montserrat"/>
                          <a:ea typeface="Montserrat"/>
                          <a:cs typeface="Montserrat"/>
                          <a:sym typeface="Montserrat"/>
                        </a:rPr>
                        <a:t>Name:</a:t>
                      </a:r>
                      <a:endParaRPr b="1">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latin typeface="Montserrat"/>
                          <a:ea typeface="Montserrat"/>
                          <a:cs typeface="Montserrat"/>
                          <a:sym typeface="Montserrat"/>
                        </a:rPr>
                        <a:t>Ciaran O’Dwyer</a:t>
                      </a:r>
                      <a:endParaRPr>
                        <a:latin typeface="Montserrat"/>
                        <a:ea typeface="Montserrat"/>
                        <a:cs typeface="Montserrat"/>
                        <a:sym typeface="Montserrat"/>
                      </a:endParaRPr>
                    </a:p>
                  </a:txBody>
                  <a:tcPr marT="91425" marB="91425" marR="91425" marL="91425"/>
                </a:tc>
              </a:tr>
              <a:tr h="352600">
                <a:tc>
                  <a:txBody>
                    <a:bodyPr>
                      <a:noAutofit/>
                    </a:bodyPr>
                    <a:lstStyle/>
                    <a:p>
                      <a:pPr indent="0" lvl="0" marL="0" rtl="0" algn="l">
                        <a:spcBef>
                          <a:spcPts val="0"/>
                        </a:spcBef>
                        <a:spcAft>
                          <a:spcPts val="0"/>
                        </a:spcAft>
                        <a:buNone/>
                      </a:pPr>
                      <a:r>
                        <a:rPr b="1" lang="en">
                          <a:latin typeface="Montserrat"/>
                          <a:ea typeface="Montserrat"/>
                          <a:cs typeface="Montserrat"/>
                          <a:sym typeface="Montserrat"/>
                        </a:rPr>
                        <a:t>Student ID:</a:t>
                      </a:r>
                      <a:endParaRPr b="1">
                        <a:latin typeface="Montserrat"/>
                        <a:ea typeface="Montserrat"/>
                        <a:cs typeface="Montserrat"/>
                        <a:sym typeface="Montserrat"/>
                      </a:endParaRPr>
                    </a:p>
                  </a:txBody>
                  <a:tcPr marT="91425" marB="91425" marR="91425" marL="91425"/>
                </a:tc>
                <a:tc>
                  <a:txBody>
                    <a:bodyPr>
                      <a:noAutofit/>
                    </a:bodyPr>
                    <a:lstStyle/>
                    <a:p>
                      <a:pPr indent="0" lvl="0" marL="0" rtl="0" algn="l">
                        <a:spcBef>
                          <a:spcPts val="0"/>
                        </a:spcBef>
                        <a:spcAft>
                          <a:spcPts val="0"/>
                        </a:spcAft>
                        <a:buNone/>
                      </a:pPr>
                      <a:r>
                        <a:rPr lang="en">
                          <a:latin typeface="Montserrat"/>
                          <a:ea typeface="Montserrat"/>
                          <a:cs typeface="Montserrat"/>
                          <a:sym typeface="Montserrat"/>
                        </a:rPr>
                        <a:t>15111608</a:t>
                      </a:r>
                      <a:endParaRPr>
                        <a:latin typeface="Montserrat"/>
                        <a:ea typeface="Montserrat"/>
                        <a:cs typeface="Montserrat"/>
                        <a:sym typeface="Montserrat"/>
                      </a:endParaRPr>
                    </a:p>
                  </a:txBody>
                  <a:tcPr marT="91425" marB="91425" marR="91425" marL="91425"/>
                </a:tc>
              </a:tr>
              <a:tr h="935650">
                <a:tc rowSpan="3">
                  <a:txBody>
                    <a:bodyPr>
                      <a:noAutofit/>
                    </a:bodyPr>
                    <a:lstStyle/>
                    <a:p>
                      <a:pPr indent="0" lvl="0" marL="0" rtl="0" algn="l">
                        <a:spcBef>
                          <a:spcPts val="0"/>
                        </a:spcBef>
                        <a:spcAft>
                          <a:spcPts val="0"/>
                        </a:spcAft>
                        <a:buNone/>
                      </a:pPr>
                      <a:r>
                        <a:rPr b="1" lang="en">
                          <a:latin typeface="Montserrat"/>
                          <a:ea typeface="Montserrat"/>
                          <a:cs typeface="Montserrat"/>
                          <a:sym typeface="Montserrat"/>
                        </a:rPr>
                        <a:t>What was contributed:</a:t>
                      </a:r>
                      <a:endParaRPr b="1">
                        <a:latin typeface="Montserrat"/>
                        <a:ea typeface="Montserrat"/>
                        <a:cs typeface="Montserrat"/>
                        <a:sym typeface="Montserrat"/>
                      </a:endParaRPr>
                    </a:p>
                  </a:txBody>
                  <a:tcPr marT="91425" marB="91425" marR="91425" marL="91425"/>
                </a:tc>
                <a:tc rowSpan="3">
                  <a:txBody>
                    <a:bodyPr>
                      <a:noAutofit/>
                    </a:bodyPr>
                    <a:lstStyle/>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Application Concept</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Creating the Personas</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Developing the High Fidelity Prototype</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Usability Testing</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A/B Testing</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Thematic Analysis</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Developing the Final High Fidelity Prototype</a:t>
                      </a:r>
                      <a:endParaRPr>
                        <a:latin typeface="Montserrat"/>
                        <a:ea typeface="Montserrat"/>
                        <a:cs typeface="Montserrat"/>
                        <a:sym typeface="Montserrat"/>
                      </a:endParaRPr>
                    </a:p>
                    <a:p>
                      <a:pPr indent="-317500" lvl="0" marL="457200" rtl="0" algn="l">
                        <a:spcBef>
                          <a:spcPts val="0"/>
                        </a:spcBef>
                        <a:spcAft>
                          <a:spcPts val="0"/>
                        </a:spcAft>
                        <a:buSzPts val="1400"/>
                        <a:buFont typeface="Montserrat"/>
                        <a:buChar char="●"/>
                      </a:pPr>
                      <a:r>
                        <a:rPr lang="en">
                          <a:latin typeface="Montserrat"/>
                          <a:ea typeface="Montserrat"/>
                          <a:cs typeface="Montserrat"/>
                          <a:sym typeface="Montserrat"/>
                        </a:rPr>
                        <a:t>Card Sorting</a:t>
                      </a:r>
                      <a:endParaRPr>
                        <a:latin typeface="Montserrat"/>
                        <a:ea typeface="Montserrat"/>
                        <a:cs typeface="Montserrat"/>
                        <a:sym typeface="Montserrat"/>
                      </a:endParaRPr>
                    </a:p>
                  </a:txBody>
                  <a:tcPr marT="91425" marB="91425" marR="91425" marL="91425"/>
                </a:tc>
              </a:tr>
              <a:tr h="935650">
                <a:tc vMerge="1"/>
                <a:tc vMerge="1"/>
              </a:tr>
              <a:tr h="935650">
                <a:tc vMerge="1"/>
                <a:tc vMerge="1"/>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Google Shape;370;p50"/>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Questions?</a:t>
            </a:r>
            <a:endParaRPr>
              <a:solidFill>
                <a:schemeClr val="dk2"/>
              </a:solidFill>
            </a:endParaRPr>
          </a:p>
          <a:p>
            <a:pPr indent="0" lvl="0" marL="0" rtl="0" algn="ctr">
              <a:spcBef>
                <a:spcPts val="0"/>
              </a:spcBef>
              <a:spcAft>
                <a:spcPts val="0"/>
              </a:spcAft>
              <a:buNone/>
            </a:pPr>
            <a:r>
              <a:t/>
            </a:r>
            <a:endParaRPr>
              <a:solidFill>
                <a:schemeClr val="dk2"/>
              </a:solidFill>
            </a:endParaRPr>
          </a:p>
        </p:txBody>
      </p:sp>
      <p:sp>
        <p:nvSpPr>
          <p:cNvPr id="371" name="Google Shape;371;p5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5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377" name="Google Shape;377;p51"/>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https://drive.google.com/open?id=1kbRlERcm75ybKHSOIGB_g-T0YI-2yZIL#</a:t>
            </a:r>
            <a:endParaRPr/>
          </a:p>
          <a:p>
            <a:pPr indent="0" lvl="0" marL="0" rtl="0" algn="l">
              <a:spcBef>
                <a:spcPts val="1600"/>
              </a:spcBef>
              <a:spcAft>
                <a:spcPts val="0"/>
              </a:spcAft>
              <a:buNone/>
            </a:pPr>
            <a:r>
              <a:rPr lang="en" u="sng">
                <a:solidFill>
                  <a:schemeClr val="hlink"/>
                </a:solidFill>
                <a:hlinkClick r:id="rId4"/>
              </a:rPr>
              <a:t>https://docs.google.com/document/d/12_dRVArkStOtG0PRvvxkTIsfBHXvQgDktoovk0FtPtg/edit?usp=sharing</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378" name="Google Shape;378;p5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 Audience</a:t>
            </a:r>
            <a:endParaRPr/>
          </a:p>
        </p:txBody>
      </p:sp>
      <p:sp>
        <p:nvSpPr>
          <p:cNvPr id="109" name="Google Shape;109;p1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b="1" lang="en"/>
              <a:t>Students </a:t>
            </a:r>
            <a:r>
              <a:rPr lang="en"/>
              <a:t>- Users who are computer literate, with spare time and money and a desire to </a:t>
            </a:r>
            <a:r>
              <a:rPr lang="en"/>
              <a:t>watch</a:t>
            </a:r>
            <a:r>
              <a:rPr lang="en"/>
              <a:t> movies and spend time with their friends.</a:t>
            </a:r>
            <a:endParaRPr/>
          </a:p>
          <a:p>
            <a:pPr indent="0" lvl="0" marL="0" rtl="0" algn="l">
              <a:spcBef>
                <a:spcPts val="1600"/>
              </a:spcBef>
              <a:spcAft>
                <a:spcPts val="0"/>
              </a:spcAft>
              <a:buNone/>
            </a:pPr>
            <a:r>
              <a:rPr b="1" lang="en"/>
              <a:t>Parents and Elderly </a:t>
            </a:r>
            <a:r>
              <a:rPr lang="en"/>
              <a:t>- Users who aren’t computer literate, with some spare time and more money, who are looking for an easier, accessible option for watching movies.</a:t>
            </a:r>
            <a:endParaRPr/>
          </a:p>
          <a:p>
            <a:pPr indent="0" lvl="0" marL="0" rtl="0" algn="l">
              <a:spcBef>
                <a:spcPts val="1600"/>
              </a:spcBef>
              <a:spcAft>
                <a:spcPts val="1600"/>
              </a:spcAft>
              <a:buNone/>
            </a:pPr>
            <a:r>
              <a:t/>
            </a:r>
            <a:endParaRPr/>
          </a:p>
        </p:txBody>
      </p:sp>
      <p:sp>
        <p:nvSpPr>
          <p:cNvPr id="110" name="Google Shape;110;p1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Accessibility Considerations</a:t>
            </a:r>
            <a:endParaRPr/>
          </a:p>
        </p:txBody>
      </p:sp>
      <p:sp>
        <p:nvSpPr>
          <p:cNvPr id="116" name="Google Shape;116;p17"/>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focuses of accessibility:</a:t>
            </a:r>
            <a:endParaRPr/>
          </a:p>
          <a:p>
            <a:pPr indent="0" lvl="0" marL="0" rtl="0" algn="l">
              <a:spcBef>
                <a:spcPts val="1600"/>
              </a:spcBef>
              <a:spcAft>
                <a:spcPts val="0"/>
              </a:spcAft>
              <a:buNone/>
            </a:pPr>
            <a:r>
              <a:rPr b="1" lang="en"/>
              <a:t>Colours</a:t>
            </a:r>
            <a:r>
              <a:rPr lang="en"/>
              <a:t> - Main requirement will be to use a colour scheme that works with variants of </a:t>
            </a:r>
            <a:r>
              <a:rPr lang="en"/>
              <a:t>colorblindness</a:t>
            </a:r>
            <a:r>
              <a:rPr lang="en"/>
              <a:t>, and provide an option to adjust if </a:t>
            </a:r>
            <a:r>
              <a:rPr lang="en"/>
              <a:t>necessary</a:t>
            </a:r>
            <a:r>
              <a:rPr lang="en"/>
              <a:t>.  </a:t>
            </a:r>
            <a:endParaRPr/>
          </a:p>
          <a:p>
            <a:pPr indent="0" lvl="0" marL="0" rtl="0" algn="l">
              <a:spcBef>
                <a:spcPts val="1600"/>
              </a:spcBef>
              <a:spcAft>
                <a:spcPts val="0"/>
              </a:spcAft>
              <a:buNone/>
            </a:pPr>
            <a:r>
              <a:rPr b="1" lang="en"/>
              <a:t>Layout </a:t>
            </a:r>
            <a:r>
              <a:rPr lang="en"/>
              <a:t>- Main requirements will be to provide a clean, simple, intuitive layout that clearly shows what actions the website will perform.</a:t>
            </a:r>
            <a:endParaRPr/>
          </a:p>
          <a:p>
            <a:pPr indent="0" lvl="0" marL="0" rtl="0" algn="l">
              <a:spcBef>
                <a:spcPts val="1600"/>
              </a:spcBef>
              <a:spcAft>
                <a:spcPts val="1600"/>
              </a:spcAft>
              <a:buNone/>
            </a:pPr>
            <a:r>
              <a:t/>
            </a:r>
            <a:endParaRPr/>
          </a:p>
        </p:txBody>
      </p:sp>
      <p:sp>
        <p:nvSpPr>
          <p:cNvPr id="117" name="Google Shape;117;p1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Personas</a:t>
            </a:r>
            <a:endParaRPr/>
          </a:p>
        </p:txBody>
      </p:sp>
      <p:sp>
        <p:nvSpPr>
          <p:cNvPr id="123" name="Google Shape;123;p1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gain a greater understanding of our target audience, we have created a number of Personas. These fictional characters have been created inline with our target audience in mind. It’s important to note that the Personas we are about to show you are not real people.</a:t>
            </a:r>
            <a:endParaRPr/>
          </a:p>
          <a:p>
            <a:pPr indent="0" lvl="0" marL="0" rtl="0" algn="l">
              <a:spcBef>
                <a:spcPts val="1600"/>
              </a:spcBef>
              <a:spcAft>
                <a:spcPts val="1600"/>
              </a:spcAft>
              <a:buNone/>
            </a:pPr>
            <a:r>
              <a:t/>
            </a:r>
            <a:endParaRPr/>
          </a:p>
        </p:txBody>
      </p:sp>
      <p:sp>
        <p:nvSpPr>
          <p:cNvPr id="124" name="Google Shape;124;p1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19"/>
          <p:cNvSpPr txBox="1"/>
          <p:nvPr>
            <p:ph type="title"/>
          </p:nvPr>
        </p:nvSpPr>
        <p:spPr>
          <a:xfrm>
            <a:off x="311700" y="8135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Personas</a:t>
            </a:r>
            <a:endParaRPr/>
          </a:p>
        </p:txBody>
      </p:sp>
      <p:sp>
        <p:nvSpPr>
          <p:cNvPr id="130" name="Google Shape;130;p1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131" name="Google Shape;131;p19"/>
          <p:cNvPicPr preferRelativeResize="0"/>
          <p:nvPr/>
        </p:nvPicPr>
        <p:blipFill>
          <a:blip r:embed="rId3">
            <a:alphaModFix/>
          </a:blip>
          <a:stretch>
            <a:fillRect/>
          </a:stretch>
        </p:blipFill>
        <p:spPr>
          <a:xfrm>
            <a:off x="1848372" y="654575"/>
            <a:ext cx="5447252" cy="39966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0"/>
          <p:cNvSpPr txBox="1"/>
          <p:nvPr>
            <p:ph type="title"/>
          </p:nvPr>
        </p:nvSpPr>
        <p:spPr>
          <a:xfrm>
            <a:off x="311700" y="67525"/>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Personas</a:t>
            </a:r>
            <a:endParaRPr/>
          </a:p>
        </p:txBody>
      </p:sp>
      <p:sp>
        <p:nvSpPr>
          <p:cNvPr id="137" name="Google Shape;137;p2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138" name="Google Shape;138;p20"/>
          <p:cNvPicPr preferRelativeResize="0"/>
          <p:nvPr/>
        </p:nvPicPr>
        <p:blipFill>
          <a:blip r:embed="rId3">
            <a:alphaModFix/>
          </a:blip>
          <a:stretch>
            <a:fillRect/>
          </a:stretch>
        </p:blipFill>
        <p:spPr>
          <a:xfrm>
            <a:off x="1663717" y="675325"/>
            <a:ext cx="5816559" cy="39758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311700" y="929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Personas</a:t>
            </a:r>
            <a:endParaRPr/>
          </a:p>
        </p:txBody>
      </p:sp>
      <p:sp>
        <p:nvSpPr>
          <p:cNvPr id="144" name="Google Shape;144;p2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Roboto"/>
                <a:ea typeface="Roboto"/>
                <a:cs typeface="Roboto"/>
                <a:sym typeface="Roboto"/>
              </a:rPr>
              <a:t>‹#›</a:t>
            </a:fld>
            <a:endParaRPr>
              <a:latin typeface="Roboto"/>
              <a:ea typeface="Roboto"/>
              <a:cs typeface="Roboto"/>
              <a:sym typeface="Roboto"/>
            </a:endParaRPr>
          </a:p>
        </p:txBody>
      </p:sp>
      <p:pic>
        <p:nvPicPr>
          <p:cNvPr id="145" name="Google Shape;145;p21"/>
          <p:cNvPicPr preferRelativeResize="0"/>
          <p:nvPr/>
        </p:nvPicPr>
        <p:blipFill>
          <a:blip r:embed="rId3">
            <a:alphaModFix/>
          </a:blip>
          <a:stretch>
            <a:fillRect/>
          </a:stretch>
        </p:blipFill>
        <p:spPr>
          <a:xfrm>
            <a:off x="1642042" y="700700"/>
            <a:ext cx="5859908" cy="3950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